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8"/>
  </p:notesMasterIdLst>
  <p:sldIdLst>
    <p:sldId id="258" r:id="rId2"/>
    <p:sldId id="267" r:id="rId3"/>
    <p:sldId id="291" r:id="rId4"/>
    <p:sldId id="290" r:id="rId5"/>
    <p:sldId id="292" r:id="rId6"/>
    <p:sldId id="284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77931" autoAdjust="0"/>
  </p:normalViewPr>
  <p:slideViewPr>
    <p:cSldViewPr>
      <p:cViewPr varScale="1">
        <p:scale>
          <a:sx n="90" d="100"/>
          <a:sy n="90" d="100"/>
        </p:scale>
        <p:origin x="-6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03B475-B751-42A6-B6FF-84CC89F4ACE3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558375-2D50-46F2-9807-63F6AE7A64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i="1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9D3310-3393-4CBD-AC30-9807F267691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smtClean="0"/>
              <a:t>Слайд 2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Цель реализации данного проекта заключается в развитии в Тюменском регионе инновационной индустрии, культурно-позновательного  туризма, в организации семейного отдыха граждан, а также в создании международной площадки для  делового, культурного и межэтнического общения народов. 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D532CC-6FC0-4C24-BDA3-110B7AFBCB6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smtClean="0"/>
              <a:t>Слайд 3</a:t>
            </a: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B939F-569E-43B4-9B56-9E6B1D8C69B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4FA5CA-268B-43AF-85EC-FA8999C3A23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31CFBE-B055-4F24-8813-2640E7A93EF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mtClean="0"/>
              <a:t>Реконструкция исторического общественного бала, как вида активного отдыха и развлечений для сограждан всех возрастов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26CE18-791C-4A77-A018-0CE4B6AC031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6576F-796B-4FCA-B07A-914ADC0208D0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41B0-B82B-4AF0-B25D-EEE90D474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93AB4-C2DF-4C9A-8A32-9C06298D4891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F3A95-46CC-4668-98A3-BF89B7A5F4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EBEB6-7078-45D2-B804-79863CA5BF08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94908-57CA-4E32-B0BC-DF90BE824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77C94-C019-4407-AE3D-90F86D6A5740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96386-BC5A-4F40-A7F3-791580A71B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CE0F-834E-4E81-A309-C8D3C552B734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5EF4-7ACD-43D1-8477-FDDCBB965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DFE74-7CD2-412E-B29A-F2D05BDAF457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833D-745B-4E1A-974B-8E29591DD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ADBC9-6846-453E-8784-8F143B4F9EDB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1AA10-4D7F-4B64-A6EC-B3FC0EDA0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F3F60-054F-4C82-BA59-8B1EED122727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890FD-EFDB-4CE3-B79F-2E9E02C1BB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2CE4-1F22-436D-86D3-507C7A87A7C4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8DDA7-3CAE-45D7-8FBD-8EBA055C7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B9548-D89E-432A-BBA7-02796621746B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84667-B63F-46DB-8EEB-2C55E9613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E1C29-4874-4649-9FCF-0BA0A7EF72E2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46BB8-7671-4BD1-A90A-F22AE82FE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036F71-AB7E-4DEE-B59A-9FC12C82CFCE}" type="datetimeFigureOut">
              <a:rPr lang="ru-RU"/>
              <a:pPr>
                <a:defRPr/>
              </a:pPr>
              <a:t>30.11.2012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6B2B5D-F358-4D3A-9E0E-7FD30F4E1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07" r:id="rId4"/>
    <p:sldLayoutId id="2147484011" r:id="rId5"/>
    <p:sldLayoutId id="2147484006" r:id="rId6"/>
    <p:sldLayoutId id="2147484012" r:id="rId7"/>
    <p:sldLayoutId id="2147484013" r:id="rId8"/>
    <p:sldLayoutId id="2147484014" r:id="rId9"/>
    <p:sldLayoutId id="2147484005" r:id="rId10"/>
    <p:sldLayoutId id="21474840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6.jpe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12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5.jpeg"/><Relationship Id="rId5" Type="http://schemas.openxmlformats.org/officeDocument/2006/relationships/image" Target="../media/image9.jpeg"/><Relationship Id="rId15" Type="http://schemas.openxmlformats.org/officeDocument/2006/relationships/image" Target="../media/image18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2636912"/>
            <a:ext cx="4857784" cy="2232248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/>
            </a:r>
            <a:br>
              <a:rPr lang="ru-RU" sz="26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</a:br>
            <a:r>
              <a:rPr lang="ru-RU" sz="26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/>
            </a:r>
            <a:br>
              <a:rPr lang="ru-RU" sz="26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</a:br>
            <a:r>
              <a:rPr lang="ru-RU" sz="26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/>
            </a:r>
            <a:br>
              <a:rPr lang="ru-RU" sz="26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</a:br>
            <a:r>
              <a:rPr lang="ru-RU" sz="24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  <a:t>Сквозь анфиладу времен</a:t>
            </a:r>
            <a:br>
              <a:rPr lang="ru-RU" sz="24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</a:br>
            <a:r>
              <a:rPr lang="ru-RU" sz="24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  <a:t>Мы  несем тепло наших душ,</a:t>
            </a:r>
            <a:br>
              <a:rPr lang="ru-RU" sz="24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</a:br>
            <a:r>
              <a:rPr lang="ru-RU" sz="24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  <a:t>от истории к  современности,</a:t>
            </a:r>
            <a:br>
              <a:rPr lang="ru-RU" sz="24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</a:br>
            <a:r>
              <a:rPr lang="ru-RU" sz="2400" dirty="0" smtClean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  <a:t>от сердца к сердцу</a:t>
            </a:r>
            <a:endParaRPr lang="ru-RU" sz="2400" dirty="0">
              <a:solidFill>
                <a:schemeClr val="accent2"/>
              </a:solidFill>
            </a:endParaRPr>
          </a:p>
        </p:txBody>
      </p:sp>
      <p:pic>
        <p:nvPicPr>
          <p:cNvPr id="7" name="Прямоугольник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" y="420688"/>
            <a:ext cx="7296150" cy="81756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29125" y="5657850"/>
            <a:ext cx="4572000" cy="738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Руководитель проекта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Пахомова Светлана Петровна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psp2003@rambler.ru</a:t>
            </a:r>
            <a:endParaRPr lang="ru-RU" sz="1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88641"/>
            <a:ext cx="8568952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Клуб </a:t>
            </a:r>
            <a:r>
              <a:rPr lang="ru-RU" dirty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реконструкции исторического бального танца</a:t>
            </a:r>
          </a:p>
          <a:p>
            <a:pPr algn="ctr">
              <a:defRPr/>
            </a:pPr>
            <a:r>
              <a:rPr lang="ru-RU" sz="3200" dirty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«</a:t>
            </a:r>
            <a:r>
              <a:rPr lang="ru-RU" sz="3200" dirty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  <a:t>Дамы и Кавалеры</a:t>
            </a:r>
            <a:r>
              <a:rPr lang="ru-RU" sz="3200" dirty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»</a:t>
            </a:r>
            <a:r>
              <a:rPr lang="ru-RU" dirty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/>
            </a:r>
            <a:br>
              <a:rPr lang="ru-RU" dirty="0">
                <a:ln w="317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</a:br>
            <a:endParaRPr lang="ru-RU" dirty="0"/>
          </a:p>
        </p:txBody>
      </p:sp>
      <p:pic>
        <p:nvPicPr>
          <p:cNvPr id="14341" name="Рисунок 8" descr="28.07.12 (6)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1196975"/>
            <a:ext cx="3529013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211638" y="2060575"/>
            <a:ext cx="46085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«БАЛ В НЕ СКАЗОЧНОЕ ВРЕМЯ»</a:t>
            </a:r>
            <a:endParaRPr lang="ru-RU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14375" y="1214438"/>
            <a:ext cx="7929563" cy="51974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000" dirty="0">
                <a:solidFill>
                  <a:schemeClr val="bg1"/>
                </a:solidFill>
                <a:latin typeface="+mn-lt"/>
              </a:rPr>
              <a:t>  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Развитие исторической бальной культуры в городе  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Тюмени для организации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«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утонченных развлечений и танцевальных балов»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00063" y="1989138"/>
            <a:ext cx="79295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Основные задачи реализации проекта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 flipH="1">
            <a:off x="928688" y="2997200"/>
            <a:ext cx="7715250" cy="1276350"/>
          </a:xfrm>
          <a:prstGeom prst="roundRect">
            <a:avLst/>
          </a:prstGeom>
          <a:gradFill flip="none" rotWithShape="1">
            <a:gsLst>
              <a:gs pos="49213">
                <a:schemeClr val="bg1"/>
              </a:gs>
              <a:gs pos="1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Воссоздание исторических национальных традиций, возрождение исторически сложившейся бальной культуры и культуры общения в обществе, основанной на правилах этикета </a:t>
            </a:r>
            <a:endParaRPr lang="ru-RU" sz="2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i="1" dirty="0">
              <a:solidFill>
                <a:srgbClr val="262626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 flipH="1">
            <a:off x="1403350" y="4437063"/>
            <a:ext cx="7200900" cy="1079500"/>
          </a:xfrm>
          <a:prstGeom prst="roundRect">
            <a:avLst/>
          </a:prstGeom>
          <a:gradFill flip="none" rotWithShape="1">
            <a:gsLst>
              <a:gs pos="49213">
                <a:schemeClr val="bg1"/>
              </a:gs>
              <a:gs pos="1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Развитие современной отечественной гражданской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культуры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реконструкция и популяризация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общественных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балов</a:t>
            </a:r>
            <a:endParaRPr lang="ru-RU" sz="1400" i="1" dirty="0">
              <a:solidFill>
                <a:srgbClr val="262626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 flipH="1">
            <a:off x="928688" y="5715000"/>
            <a:ext cx="7715250" cy="844550"/>
          </a:xfrm>
          <a:prstGeom prst="roundRect">
            <a:avLst/>
          </a:prstGeom>
          <a:gradFill flip="none" rotWithShape="1">
            <a:gsLst>
              <a:gs pos="49213">
                <a:schemeClr val="bg1"/>
              </a:gs>
              <a:gs pos="1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Укрепление духовной связи между людьми разных поколений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i="1" dirty="0">
              <a:solidFill>
                <a:srgbClr val="262626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" name="Блок-схема: узел 13"/>
          <p:cNvSpPr/>
          <p:nvPr/>
        </p:nvSpPr>
        <p:spPr>
          <a:xfrm>
            <a:off x="214313" y="2997200"/>
            <a:ext cx="808037" cy="1330325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5" name="Блок-схема: узел 14"/>
          <p:cNvSpPr/>
          <p:nvPr/>
        </p:nvSpPr>
        <p:spPr>
          <a:xfrm>
            <a:off x="714375" y="4500563"/>
            <a:ext cx="809625" cy="973137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6" name="Блок-схема: узел 15"/>
          <p:cNvSpPr/>
          <p:nvPr/>
        </p:nvSpPr>
        <p:spPr>
          <a:xfrm>
            <a:off x="214313" y="5643563"/>
            <a:ext cx="808037" cy="971550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000375" y="428625"/>
            <a:ext cx="3295650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0" dirty="0">
                <a:solidFill>
                  <a:srgbClr val="C00000"/>
                </a:solidFill>
                <a:latin typeface="+mn-lt"/>
              </a:rPr>
              <a:t>Цель проекта</a:t>
            </a:r>
            <a:endParaRPr lang="ru-RU" sz="3600" dirty="0">
              <a:latin typeface="+mn-lt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          Эффективность  проекта</a:t>
            </a:r>
            <a:endParaRPr lang="ru-RU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571500" y="2286000"/>
            <a:ext cx="5072063" cy="500063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3175" cmpd="dbl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b="1" dirty="0">
              <a:latin typeface="+mn-lt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571500" y="3071813"/>
            <a:ext cx="5072063" cy="500062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3175" cmpd="dbl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b="1" dirty="0">
              <a:latin typeface="+mn-lt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539750" y="3789363"/>
            <a:ext cx="5072063" cy="5715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3175" cmpd="dbl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/>
              <a:t>Укрепление культурно-исторических связей</a:t>
            </a:r>
          </a:p>
          <a:p>
            <a:pPr>
              <a:defRPr/>
            </a:pPr>
            <a:r>
              <a:rPr lang="ru-RU"/>
              <a:t>поколений, единение прошлого и настоящего</a:t>
            </a:r>
            <a:r>
              <a:rPr lang="ru-RU" sz="1300" b="1"/>
              <a:t> 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571500" y="4643438"/>
            <a:ext cx="5072063" cy="500062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3175" cmpd="dbl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b="1" dirty="0">
              <a:latin typeface="+mn-lt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571500" y="5429250"/>
            <a:ext cx="5072063" cy="500063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3175" cmpd="dbl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/>
              <a:t>Формирование  новой местной культуры</a:t>
            </a: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539750" y="6165850"/>
            <a:ext cx="5072063" cy="500063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3175" cmpd="dbl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/>
              <a:t>Возрождение историко-культурных традиций</a:t>
            </a:r>
          </a:p>
        </p:txBody>
      </p:sp>
      <p:sp>
        <p:nvSpPr>
          <p:cNvPr id="18440" name="Прямоугольник 24"/>
          <p:cNvSpPr>
            <a:spLocks noChangeArrowheads="1"/>
          </p:cNvSpPr>
          <p:nvPr/>
        </p:nvSpPr>
        <p:spPr bwMode="auto">
          <a:xfrm>
            <a:off x="611188" y="2205038"/>
            <a:ext cx="436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</a:pPr>
            <a:r>
              <a:rPr lang="ru-RU">
                <a:solidFill>
                  <a:srgbClr val="0D0D0D"/>
                </a:solidFill>
              </a:rPr>
              <a:t>Пропаганда активного вида отдыха с элементами исторического этикета</a:t>
            </a:r>
          </a:p>
        </p:txBody>
      </p:sp>
      <p:sp>
        <p:nvSpPr>
          <p:cNvPr id="18441" name="Прямоугольник 25"/>
          <p:cNvSpPr>
            <a:spLocks noChangeArrowheads="1"/>
          </p:cNvSpPr>
          <p:nvPr/>
        </p:nvSpPr>
        <p:spPr bwMode="auto">
          <a:xfrm>
            <a:off x="611188" y="2997200"/>
            <a:ext cx="4746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</a:pPr>
            <a:r>
              <a:rPr lang="ru-RU">
                <a:solidFill>
                  <a:srgbClr val="0D0D0D"/>
                </a:solidFill>
              </a:rPr>
              <a:t>Стимулирование социальной активности жителей Тюмени</a:t>
            </a:r>
          </a:p>
        </p:txBody>
      </p:sp>
      <p:sp>
        <p:nvSpPr>
          <p:cNvPr id="18442" name="Прямоугольник 26"/>
          <p:cNvSpPr>
            <a:spLocks noChangeArrowheads="1"/>
          </p:cNvSpPr>
          <p:nvPr/>
        </p:nvSpPr>
        <p:spPr bwMode="auto">
          <a:xfrm>
            <a:off x="611188" y="4581525"/>
            <a:ext cx="431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</a:pPr>
            <a:r>
              <a:rPr lang="ru-RU">
                <a:solidFill>
                  <a:srgbClr val="0D0D0D"/>
                </a:solidFill>
              </a:rPr>
              <a:t>Реализация творческого потенциала сограждан</a:t>
            </a:r>
          </a:p>
        </p:txBody>
      </p:sp>
      <p:pic>
        <p:nvPicPr>
          <p:cNvPr id="18443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63" y="1571625"/>
            <a:ext cx="5588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Скругленный прямоугольник 31"/>
          <p:cNvSpPr/>
          <p:nvPr/>
        </p:nvSpPr>
        <p:spPr>
          <a:xfrm>
            <a:off x="6286500" y="2857500"/>
            <a:ext cx="2357438" cy="2428875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31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B0105C"/>
                </a:solidFill>
              </a:rPr>
              <a:t>Социально-</a:t>
            </a:r>
            <a:r>
              <a:rPr lang="ru-RU" dirty="0">
                <a:solidFill>
                  <a:srgbClr val="B0105C"/>
                </a:solidFill>
                <a:latin typeface="Arial" charset="0"/>
              </a:rPr>
              <a:t>культурное</a:t>
            </a:r>
            <a:r>
              <a:rPr lang="ru-RU" dirty="0">
                <a:solidFill>
                  <a:srgbClr val="B0105C"/>
                </a:solidFill>
              </a:rPr>
              <a:t> развитие </a:t>
            </a:r>
            <a:r>
              <a:rPr lang="ru-RU" dirty="0">
                <a:solidFill>
                  <a:srgbClr val="B0105C"/>
                </a:solidFill>
              </a:rPr>
              <a:t>Тюмени и Тюменской </a:t>
            </a:r>
            <a:r>
              <a:rPr lang="ru-RU" dirty="0">
                <a:solidFill>
                  <a:srgbClr val="B0105C"/>
                </a:solidFill>
              </a:rPr>
              <a:t>области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ctangle 2"/>
          <p:cNvPicPr>
            <a:picLocks noGrp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4500" y="261938"/>
            <a:ext cx="8699500" cy="1152525"/>
          </a:xfrm>
        </p:spPr>
      </p:pic>
      <p:sp>
        <p:nvSpPr>
          <p:cNvPr id="20482" name="Прямоугольник 16"/>
          <p:cNvSpPr>
            <a:spLocks noChangeArrowheads="1"/>
          </p:cNvSpPr>
          <p:nvPr/>
        </p:nvSpPr>
        <p:spPr bwMode="auto">
          <a:xfrm>
            <a:off x="5949950" y="4149725"/>
            <a:ext cx="3194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200" b="1">
                <a:cs typeface="Arial" charset="0"/>
              </a:rPr>
              <a:t>Открылся бал! Кружась летели пары…</a:t>
            </a:r>
          </a:p>
        </p:txBody>
      </p:sp>
      <p:sp>
        <p:nvSpPr>
          <p:cNvPr id="20483" name="Прямоугольник 17"/>
          <p:cNvSpPr>
            <a:spLocks noChangeArrowheads="1"/>
          </p:cNvSpPr>
          <p:nvPr/>
        </p:nvSpPr>
        <p:spPr bwMode="auto">
          <a:xfrm>
            <a:off x="357188" y="2428875"/>
            <a:ext cx="250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cs typeface="Arial" charset="0"/>
              </a:rPr>
              <a:t>КАРНАВАЛ. День города 28.07.2012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2987675" y="6021388"/>
            <a:ext cx="28575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Балы</a:t>
            </a:r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жемчужина культурной жизни города</a:t>
            </a:r>
            <a:endParaRPr lang="ru-RU" sz="1400" b="1" dirty="0">
              <a:latin typeface="+mn-lt"/>
            </a:endParaRPr>
          </a:p>
        </p:txBody>
      </p:sp>
      <p:pic>
        <p:nvPicPr>
          <p:cNvPr id="20485" name="Рисунок 24" descr="28.07.12 (3)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1125538"/>
            <a:ext cx="19446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Рисунок 26" descr="28.07.12 (1)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58888" y="4221163"/>
            <a:ext cx="8397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Рисунок 27" descr="28.07.12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825" y="4581525"/>
            <a:ext cx="919163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Рисунок 28" descr="ноябрь 2011 (2)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95513" y="4581525"/>
            <a:ext cx="846137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Рисунок 29" descr="ноябрь 2011 (4)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00113" y="5805488"/>
            <a:ext cx="133191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Рисунок 30" descr="первый бал в тюмени.JP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59563" y="1125538"/>
            <a:ext cx="180022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1" name="Прямоугольник 31"/>
          <p:cNvSpPr>
            <a:spLocks noChangeArrowheads="1"/>
          </p:cNvSpPr>
          <p:nvPr/>
        </p:nvSpPr>
        <p:spPr bwMode="auto">
          <a:xfrm>
            <a:off x="6011863" y="2492375"/>
            <a:ext cx="295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/>
              <a:t>Первый общественный бал в Тюмени 2010г.</a:t>
            </a:r>
          </a:p>
        </p:txBody>
      </p:sp>
      <p:pic>
        <p:nvPicPr>
          <p:cNvPr id="20492" name="Рисунок 32" descr="17.12.10 (62).JP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804025" y="2924175"/>
            <a:ext cx="16319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Рисунок 33" descr="28.07.12 (6).jp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36900" y="1052513"/>
            <a:ext cx="2784475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Рисунок 34" descr="DSC_0049.JPG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84213" y="2852738"/>
            <a:ext cx="1838325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Рисунок 36" descr="Дом Здоровья 25.12.11 (3)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156325" y="4868863"/>
            <a:ext cx="101917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Рисунок 37" descr="агропроам (3)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08850" y="4868863"/>
            <a:ext cx="935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Рисунок 38" descr="25.04.12 (25).JP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300788" y="5516563"/>
            <a:ext cx="1008062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8" name="Рисунок 39" descr="DSC_0103.JPG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64388" y="5661025"/>
            <a:ext cx="11017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04414" cy="504056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200" b="1" smtClean="0">
                <a:solidFill>
                  <a:srgbClr val="C00000"/>
                </a:solidFill>
              </a:rPr>
              <a:t>                                  Клуб  </a:t>
            </a:r>
            <a:r>
              <a:rPr lang="ru-RU" sz="2200" b="1" dirty="0" smtClean="0">
                <a:solidFill>
                  <a:srgbClr val="C00000"/>
                </a:solidFill>
              </a:rPr>
              <a:t>«Дамы и кавалеры»</a:t>
            </a:r>
            <a:endParaRPr lang="ru-RU" dirty="0"/>
          </a:p>
        </p:txBody>
      </p:sp>
      <p:pic>
        <p:nvPicPr>
          <p:cNvPr id="22530" name="Рисунок 6" descr="28.07.12 (4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933825"/>
            <a:ext cx="4105275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7" descr="28.07.12 (2)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9700" y="2276475"/>
            <a:ext cx="3708400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Рисунок 8" descr="28.07.12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908050"/>
            <a:ext cx="3821113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Рисунок 9" descr="17.12.10 (14)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00788" y="908050"/>
            <a:ext cx="249555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224713" y="6884988"/>
            <a:ext cx="2352675" cy="523875"/>
          </a:xfrm>
        </p:spPr>
        <p:txBody>
          <a:bodyPr/>
          <a:lstStyle/>
          <a:p>
            <a:pPr>
              <a:defRPr/>
            </a:pPr>
            <a:fld id="{6328C107-4CB9-4132-AA48-578C74E0FC50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96875" y="207963"/>
            <a:ext cx="8389938" cy="317500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z="2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4859338" y="1196975"/>
            <a:ext cx="0" cy="5256213"/>
          </a:xfrm>
          <a:prstGeom prst="line">
            <a:avLst/>
          </a:prstGeom>
          <a:noFill/>
          <a:ln w="25400" cmpd="dbl">
            <a:solidFill>
              <a:srgbClr val="969696"/>
            </a:solidFill>
            <a:round/>
            <a:headEnd type="oval" w="med" len="med"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2875" y="2571750"/>
            <a:ext cx="4208463" cy="500063"/>
          </a:xfrm>
          <a:prstGeom prst="rect">
            <a:avLst/>
          </a:prstGeom>
          <a:gradFill rotWithShape="1">
            <a:gsLst>
              <a:gs pos="0">
                <a:schemeClr val="accent4">
                  <a:lumMod val="55000"/>
                  <a:lumOff val="45000"/>
                </a:schemeClr>
              </a:gs>
              <a:gs pos="50000">
                <a:srgbClr val="FFFFFF"/>
              </a:gs>
              <a:gs pos="100000">
                <a:schemeClr val="accent4">
                  <a:lumMod val="56000"/>
                  <a:lumOff val="44000"/>
                </a:schemeClr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 sz="1300"/>
              <a:t>Возрождение традиционного светского этикета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50825" y="1196975"/>
            <a:ext cx="4105275" cy="1147763"/>
          </a:xfrm>
          <a:prstGeom prst="rect">
            <a:avLst/>
          </a:prstGeom>
          <a:gradFill rotWithShape="1">
            <a:gsLst>
              <a:gs pos="0">
                <a:schemeClr val="accent4">
                  <a:lumMod val="56000"/>
                  <a:lumOff val="44000"/>
                </a:schemeClr>
              </a:gs>
              <a:gs pos="50000">
                <a:srgbClr val="FFFFFF"/>
              </a:gs>
              <a:gs pos="100000">
                <a:schemeClr val="accent4">
                  <a:lumMod val="42000"/>
                  <a:lumOff val="58000"/>
                </a:schemeClr>
              </a:gs>
              <a:gs pos="100000">
                <a:srgbClr val="FFE3FF"/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 sz="1300" dirty="0"/>
              <a:t>Воспитание чести и достоинства, нравственной</a:t>
            </a:r>
          </a:p>
          <a:p>
            <a:pPr>
              <a:defRPr/>
            </a:pPr>
            <a:r>
              <a:rPr lang="ru-RU" sz="1300" dirty="0"/>
              <a:t>ответственности перед памятью предков и</a:t>
            </a:r>
          </a:p>
          <a:p>
            <a:pPr>
              <a:defRPr/>
            </a:pPr>
            <a:r>
              <a:rPr lang="ru-RU" sz="1300" dirty="0"/>
              <a:t>последующими поколениями</a:t>
            </a:r>
            <a:endParaRPr lang="ru-RU" sz="13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2875" y="3214688"/>
            <a:ext cx="4206875" cy="862012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 sz="1300" dirty="0"/>
              <a:t>Реконструкция светских раутов, как </a:t>
            </a:r>
            <a:r>
              <a:rPr lang="ru-RU" sz="1300" dirty="0"/>
              <a:t>форма</a:t>
            </a:r>
          </a:p>
          <a:p>
            <a:pPr>
              <a:defRPr/>
            </a:pPr>
            <a:r>
              <a:rPr lang="ru-RU" sz="1300" dirty="0"/>
              <a:t>нравственного воспитания  и получения информации</a:t>
            </a:r>
            <a:endParaRPr lang="ru-RU" sz="1300" dirty="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2875" y="4149725"/>
            <a:ext cx="4206875" cy="792163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algn="just">
              <a:defRPr/>
            </a:pPr>
            <a:r>
              <a:rPr lang="ru-RU" sz="1400" dirty="0"/>
              <a:t>Реконструкция исторического общественного </a:t>
            </a:r>
          </a:p>
          <a:p>
            <a:pPr algn="just">
              <a:defRPr/>
            </a:pPr>
            <a:r>
              <a:rPr lang="ru-RU" sz="1400" dirty="0"/>
              <a:t>бала, как вида активного отдыха и развлечений</a:t>
            </a:r>
            <a:endParaRPr lang="ru-RU" sz="1300" dirty="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42875" y="5084763"/>
            <a:ext cx="4206875" cy="720725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 sz="1300" dirty="0"/>
              <a:t>Воссоздание традиций светских ритуалов,</a:t>
            </a:r>
          </a:p>
          <a:p>
            <a:pPr>
              <a:defRPr/>
            </a:pPr>
            <a:r>
              <a:rPr lang="ru-RU" sz="1300" dirty="0"/>
              <a:t>как отражения духовного начала в человеке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4214813" y="1857375"/>
            <a:ext cx="635000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4214813" y="2857500"/>
            <a:ext cx="635000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4211638" y="4797425"/>
            <a:ext cx="635000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5286375" y="1357313"/>
            <a:ext cx="3643313" cy="714375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 sz="1300"/>
              <a:t>Привлечение спонсоров и партнеров в</a:t>
            </a:r>
          </a:p>
          <a:p>
            <a:pPr>
              <a:defRPr/>
            </a:pPr>
            <a:r>
              <a:rPr lang="ru-RU" sz="1300"/>
              <a:t>организации мероприятий клуба</a:t>
            </a: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5286375" y="2214563"/>
            <a:ext cx="3643313" cy="785812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 sz="1300"/>
              <a:t>Организация информационной поддержки</a:t>
            </a:r>
          </a:p>
          <a:p>
            <a:pPr>
              <a:defRPr/>
            </a:pPr>
            <a:r>
              <a:rPr lang="ru-RU" sz="1300"/>
              <a:t>СМИ</a:t>
            </a:r>
            <a:endParaRPr lang="ru-RU" sz="1300" b="1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5292725" y="3141663"/>
            <a:ext cx="3643313" cy="714375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 sz="1300"/>
              <a:t>Увеличение числа участников мероприятий,</a:t>
            </a:r>
          </a:p>
          <a:p>
            <a:pPr>
              <a:defRPr/>
            </a:pPr>
            <a:r>
              <a:rPr lang="ru-RU" sz="1300"/>
              <a:t>формирование актива Клуба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5286375" y="4071938"/>
            <a:ext cx="3643313" cy="873125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 sz="1300"/>
              <a:t>Развитие сети клубов исторического</a:t>
            </a:r>
          </a:p>
          <a:p>
            <a:pPr>
              <a:defRPr/>
            </a:pPr>
            <a:r>
              <a:rPr lang="ru-RU" sz="1300"/>
              <a:t>бального танца в Тюмени, Тобольске,</a:t>
            </a:r>
          </a:p>
          <a:p>
            <a:pPr>
              <a:defRPr/>
            </a:pPr>
            <a:r>
              <a:rPr lang="ru-RU" sz="1300"/>
              <a:t>Ялуторовске</a:t>
            </a:r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5286375" y="5072063"/>
            <a:ext cx="3643313" cy="642937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 sz="1300"/>
              <a:t>Привлечение людей старшего поколения </a:t>
            </a:r>
          </a:p>
          <a:p>
            <a:pPr>
              <a:defRPr/>
            </a:pPr>
            <a:r>
              <a:rPr lang="ru-RU" sz="1300"/>
              <a:t>к участию в  танцевальных программах</a:t>
            </a:r>
          </a:p>
        </p:txBody>
      </p:sp>
      <p:sp>
        <p:nvSpPr>
          <p:cNvPr id="24593" name="Line 22"/>
          <p:cNvSpPr>
            <a:spLocks noChangeShapeType="1"/>
          </p:cNvSpPr>
          <p:nvPr/>
        </p:nvSpPr>
        <p:spPr bwMode="auto">
          <a:xfrm rot="360000" flipV="1">
            <a:off x="4860925" y="5613400"/>
            <a:ext cx="461963" cy="46038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428625" y="142875"/>
            <a:ext cx="8072438" cy="857250"/>
          </a:xfrm>
          <a:prstGeom prst="rect">
            <a:avLst/>
          </a:prstGeom>
          <a:gradFill>
            <a:gsLst>
              <a:gs pos="100000">
                <a:srgbClr val="EEEAF3">
                  <a:lumMod val="75000"/>
                </a:srgbClr>
              </a:gs>
              <a:gs pos="2000">
                <a:schemeClr val="accent4">
                  <a:lumMod val="53000"/>
                  <a:lumOff val="47000"/>
                </a:schemeClr>
              </a:gs>
              <a:gs pos="54000">
                <a:srgbClr val="FFFFFF"/>
              </a:gs>
            </a:gsLst>
            <a:lin ang="5400000" scaled="1"/>
          </a:gradFill>
          <a:ln w="3175" algn="ctr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lIns="100794" tIns="50397" rIns="100794" bIns="50397" anchor="ctr"/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  <a:latin typeface="Franklin Gothic Book" pitchFamily="34" charset="0"/>
              </a:rPr>
              <a:t>ОЖИДАЕМЫЕ РЕЗУЛЬТАТЫ </a:t>
            </a:r>
            <a:r>
              <a:rPr lang="ru-RU" sz="1400" b="1" dirty="0">
                <a:solidFill>
                  <a:srgbClr val="C00000"/>
                </a:solidFill>
                <a:latin typeface="Franklin Gothic Book" pitchFamily="34" charset="0"/>
              </a:rPr>
              <a:t>РЕАЛИЗАЦИИ </a:t>
            </a:r>
            <a:r>
              <a:rPr lang="ru-RU" sz="1400" b="1" dirty="0">
                <a:solidFill>
                  <a:srgbClr val="C00000"/>
                </a:solidFill>
                <a:latin typeface="Franklin Gothic Book" pitchFamily="34" charset="0"/>
              </a:rPr>
              <a:t>ПРОЕКТА</a:t>
            </a:r>
            <a:endParaRPr lang="ru-RU" sz="1400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29" name="AutoShape 25"/>
          <p:cNvSpPr>
            <a:spLocks noChangeArrowheads="1"/>
          </p:cNvSpPr>
          <p:nvPr/>
        </p:nvSpPr>
        <p:spPr bwMode="auto">
          <a:xfrm>
            <a:off x="1857375" y="1000125"/>
            <a:ext cx="534988" cy="3175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rgbClr val="FFE3FF">
                  <a:alpha val="99001"/>
                </a:srgbClr>
              </a:gs>
            </a:gsLst>
            <a:lin ang="5400000" scaled="1"/>
          </a:gradFill>
          <a:ln w="6350" cap="rnd">
            <a:solidFill>
              <a:srgbClr val="FF6699"/>
            </a:solidFill>
            <a:prstDash val="sysDot"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0" name="AutoShape 26"/>
          <p:cNvSpPr>
            <a:spLocks noChangeArrowheads="1"/>
          </p:cNvSpPr>
          <p:nvPr/>
        </p:nvSpPr>
        <p:spPr bwMode="auto">
          <a:xfrm>
            <a:off x="7143750" y="1000125"/>
            <a:ext cx="536575" cy="3175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rgbClr val="FFE3FF">
                  <a:alpha val="99001"/>
                </a:srgbClr>
              </a:gs>
            </a:gsLst>
            <a:lin ang="5400000" scaled="1"/>
          </a:gradFill>
          <a:ln w="6350" cap="rnd">
            <a:solidFill>
              <a:srgbClr val="FF6699"/>
            </a:solidFill>
            <a:prstDash val="sysDot"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142875" y="5876925"/>
            <a:ext cx="4206875" cy="838200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 sz="1300" dirty="0"/>
              <a:t>Привлечение широкой общественности</a:t>
            </a:r>
          </a:p>
          <a:p>
            <a:pPr>
              <a:defRPr/>
            </a:pPr>
            <a:r>
              <a:rPr lang="ru-RU" sz="1300" dirty="0"/>
              <a:t>к празднованию 200-летия Отечественной войны</a:t>
            </a:r>
          </a:p>
          <a:p>
            <a:pPr>
              <a:defRPr/>
            </a:pPr>
            <a:r>
              <a:rPr lang="ru-RU" sz="1300" dirty="0"/>
              <a:t>1812 года и 400-летия династии Романовых</a:t>
            </a:r>
          </a:p>
        </p:txBody>
      </p:sp>
      <p:sp>
        <p:nvSpPr>
          <p:cNvPr id="33" name="Rectangle 20"/>
          <p:cNvSpPr>
            <a:spLocks noChangeArrowheads="1"/>
          </p:cNvSpPr>
          <p:nvPr/>
        </p:nvSpPr>
        <p:spPr bwMode="auto">
          <a:xfrm>
            <a:off x="5292725" y="6000750"/>
            <a:ext cx="3643313" cy="668338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9525" cmpd="dbl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>
              <a:defRPr/>
            </a:pPr>
            <a:r>
              <a:rPr lang="ru-RU" sz="1300" dirty="0"/>
              <a:t>Проведение </a:t>
            </a:r>
            <a:r>
              <a:rPr lang="ru-RU" sz="1300" dirty="0"/>
              <a:t>мастер-классов для начинающих </a:t>
            </a:r>
            <a:endParaRPr lang="ru-RU" sz="1300" dirty="0"/>
          </a:p>
        </p:txBody>
      </p:sp>
      <p:sp>
        <p:nvSpPr>
          <p:cNvPr id="24599" name="Line 10"/>
          <p:cNvSpPr>
            <a:spLocks noChangeShapeType="1"/>
          </p:cNvSpPr>
          <p:nvPr/>
        </p:nvSpPr>
        <p:spPr bwMode="auto">
          <a:xfrm flipH="1">
            <a:off x="4211638" y="3933825"/>
            <a:ext cx="635000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4600" name="Line 11"/>
          <p:cNvSpPr>
            <a:spLocks noChangeShapeType="1"/>
          </p:cNvSpPr>
          <p:nvPr/>
        </p:nvSpPr>
        <p:spPr bwMode="auto">
          <a:xfrm flipH="1">
            <a:off x="4211638" y="5445125"/>
            <a:ext cx="635000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4601" name="Line 13"/>
          <p:cNvSpPr>
            <a:spLocks noChangeShapeType="1"/>
          </p:cNvSpPr>
          <p:nvPr/>
        </p:nvSpPr>
        <p:spPr bwMode="auto">
          <a:xfrm flipH="1">
            <a:off x="4211638" y="6381750"/>
            <a:ext cx="635000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4602" name="Line 22"/>
          <p:cNvSpPr>
            <a:spLocks noChangeShapeType="1"/>
          </p:cNvSpPr>
          <p:nvPr/>
        </p:nvSpPr>
        <p:spPr bwMode="auto">
          <a:xfrm rot="360000" flipV="1">
            <a:off x="4860925" y="5613400"/>
            <a:ext cx="461963" cy="46038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4603" name="Line 23"/>
          <p:cNvSpPr>
            <a:spLocks noChangeShapeType="1"/>
          </p:cNvSpPr>
          <p:nvPr/>
        </p:nvSpPr>
        <p:spPr bwMode="auto">
          <a:xfrm rot="360000" flipV="1">
            <a:off x="4860925" y="6118225"/>
            <a:ext cx="493713" cy="46038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4604" name="Line 22"/>
          <p:cNvSpPr>
            <a:spLocks noChangeShapeType="1"/>
          </p:cNvSpPr>
          <p:nvPr/>
        </p:nvSpPr>
        <p:spPr bwMode="auto">
          <a:xfrm rot="360000" flipV="1">
            <a:off x="4860925" y="4175125"/>
            <a:ext cx="500063" cy="46038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4605" name="Line 22"/>
          <p:cNvSpPr>
            <a:spLocks noChangeShapeType="1"/>
          </p:cNvSpPr>
          <p:nvPr/>
        </p:nvSpPr>
        <p:spPr bwMode="auto">
          <a:xfrm rot="360000" flipV="1">
            <a:off x="4860925" y="3238500"/>
            <a:ext cx="500063" cy="46038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4606" name="Line 22"/>
          <p:cNvSpPr>
            <a:spLocks noChangeShapeType="1"/>
          </p:cNvSpPr>
          <p:nvPr/>
        </p:nvSpPr>
        <p:spPr bwMode="auto">
          <a:xfrm rot="360000" flipV="1">
            <a:off x="4860925" y="2303463"/>
            <a:ext cx="500063" cy="46037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4607" name="Line 22"/>
          <p:cNvSpPr>
            <a:spLocks noChangeShapeType="1"/>
          </p:cNvSpPr>
          <p:nvPr/>
        </p:nvSpPr>
        <p:spPr bwMode="auto">
          <a:xfrm rot="360000" flipV="1">
            <a:off x="4860925" y="1438275"/>
            <a:ext cx="500063" cy="46038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oval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E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E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2330</TotalTime>
  <Words>290</Words>
  <Application>Microsoft Office PowerPoint</Application>
  <PresentationFormat>Экран (4:3)</PresentationFormat>
  <Paragraphs>82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6</vt:i4>
      </vt:variant>
    </vt:vector>
  </HeadingPairs>
  <TitlesOfParts>
    <vt:vector size="21" baseType="lpstr">
      <vt:lpstr>Arial</vt:lpstr>
      <vt:lpstr>Franklin Gothic Medium</vt:lpstr>
      <vt:lpstr>Franklin Gothic Book</vt:lpstr>
      <vt:lpstr>Wingdings 2</vt:lpstr>
      <vt:lpstr>Calibri</vt:lpstr>
      <vt:lpstr>Lucida Sans Unicode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248</cp:revision>
  <dcterms:created xsi:type="dcterms:W3CDTF">2012-03-03T14:11:38Z</dcterms:created>
  <dcterms:modified xsi:type="dcterms:W3CDTF">2012-11-30T08:54:59Z</dcterms:modified>
</cp:coreProperties>
</file>