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.png" ContentType="image/png"/>
  <Override PartName="/ppt/media/image7.jpeg" ContentType="image/jpeg"/>
  <Override PartName="/ppt/media/image2.jpeg" ContentType="image/jpeg"/>
  <Override PartName="/ppt/media/image3.jpeg" ContentType="image/jpeg"/>
  <Override PartName="/ppt/media/image5.png" ContentType="image/png"/>
  <Override PartName="/ppt/media/image4.jpeg" ContentType="image/jpeg"/>
  <Override PartName="/ppt/media/image6.jpeg" ContentType="image/jpeg"/>
  <Override PartName="/ppt/media/image8.jpeg" ContentType="image/jpeg"/>
  <Override PartName="/ppt/media/image9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
</Relationships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400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  <a:r>
              <a:rPr b="0" sz="1400" spc="-1" strike="noStrike">
                <a:solidFill>
                  <a:srgbClr val="595959"/>
                </a:solidFill>
                <a:latin typeface="Arial"/>
                <a:ea typeface="DejaVu Sans"/>
              </a:rPr>
              <a:t>Заявленный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Gold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</c:spPr>
          <c:explosion val="0"/>
          <c:dPt>
            <c:idx val="0"/>
            <c:spPr>
              <a:solidFill>
                <a:srgbClr val="4f81bd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c0504d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 </c:separator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 </c:separator>
            </c:dLbl>
            <c:txPr>
              <a:bodyPr/>
              <a:lstStyle/>
              <a:p>
                <a:pPr>
                  <a:defRPr b="0" sz="9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 </c:separator>
            <c:showLeaderLines val="0"/>
          </c:dLbls>
          <c:cat>
            <c:strRef>
              <c:f>categories</c:f>
              <c:strCache>
                <c:ptCount val="2"/>
                <c:pt idx="0">
                  <c:v>Запрашиваемый размер гранта</c:v>
                </c:pt>
                <c:pt idx="1">
                  <c:v>Заявленное софинансирование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494536.2</c:v>
                </c:pt>
                <c:pt idx="1">
                  <c:v>315297</c:v>
                </c:pt>
              </c:numCache>
            </c:numRef>
          </c:val>
        </c:ser>
        <c:ser>
          <c:idx val="1"/>
          <c:order val="1"/>
          <c:spPr>
            <a:solidFill>
              <a:srgbClr val="c0504d"/>
            </a:solidFill>
            <a:ln>
              <a:noFill/>
            </a:ln>
          </c:spPr>
          <c:explosion val="0"/>
          <c:dPt>
            <c:idx val="0"/>
            <c:spPr>
              <a:solidFill>
                <a:srgbClr val="4f81bd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c0504d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 </c:separator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 </c:separator>
            </c:dLbl>
            <c:txPr>
              <a:bodyPr/>
              <a:lstStyle/>
              <a:p>
                <a:pPr>
                  <a:defRPr b="0" sz="9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 </c:separator>
            <c:showLeaderLines val="0"/>
          </c:dLbls>
          <c:cat>
            <c:strRef>
              <c:f>categories</c:f>
              <c:strCache>
                <c:ptCount val="2"/>
                <c:pt idx="0">
                  <c:v>Запрашиваемый размер гранта</c:v>
                </c:pt>
                <c:pt idx="1">
                  <c:v>Заявленное софинансирование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spPr>
            <a:solidFill>
              <a:srgbClr val="9bbb59"/>
            </a:solidFill>
            <a:ln>
              <a:noFill/>
            </a:ln>
          </c:spPr>
          <c:explosion val="0"/>
          <c:dPt>
            <c:idx val="0"/>
            <c:spPr>
              <a:solidFill>
                <a:srgbClr val="4f81bd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c0504d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 </c:separator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 </c:separator>
            </c:dLbl>
            <c:txPr>
              <a:bodyPr/>
              <a:lstStyle/>
              <a:p>
                <a:pPr>
                  <a:defRPr b="0" sz="9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 </c:separator>
            <c:showLeaderLines val="0"/>
          </c:dLbls>
          <c:cat>
            <c:strRef>
              <c:f>categories</c:f>
              <c:strCache>
                <c:ptCount val="2"/>
                <c:pt idx="0">
                  <c:v>Запрашиваемый размер гранта</c:v>
                </c:pt>
                <c:pt idx="1">
                  <c:v>Заявленное софинансирование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</c:numCache>
            </c:numRef>
          </c:val>
        </c:ser>
        <c:firstSliceAng val="0"/>
      </c:pieChart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/>
        <a:lstStyle/>
        <a:p>
          <a:pPr>
            <a:defRPr b="0" sz="900" spc="-1" strike="noStrike">
              <a:solidFill>
                <a:srgbClr val="595959"/>
              </a:solidFill>
              <a:latin typeface="Arial"/>
              <a:ea typeface="DejaVu Sans"/>
            </a:defRPr>
          </a:pPr>
        </a:p>
      </c:txPr>
    </c:legend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08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  <a:r>
              <a:rPr b="1" sz="1080" spc="-1" strike="noStrike">
                <a:solidFill>
                  <a:srgbClr val="000000"/>
                </a:solidFill>
                <a:latin typeface="Arial"/>
                <a:ea typeface="DejaVu Sans"/>
              </a:rPr>
              <a:t>Фактический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Gold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</c:spPr>
          <c:explosion val="0"/>
          <c:dPt>
            <c:idx val="0"/>
            <c:spPr>
              <a:solidFill>
                <a:srgbClr val="4f81bd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c0504d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 </c:separator>
            </c:dLbl>
            <c:dLbl>
              <c:idx val="1"/>
              <c:numFmt formatCode="General" sourceLinked="0"/>
              <c:txPr>
                <a:bodyPr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 </c:separator>
            </c:dLbl>
            <c:txPr>
              <a:bodyPr/>
              <a:lstStyle/>
              <a:p>
                <a:pPr>
                  <a:defRPr b="0" sz="9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 </c:separator>
            <c:showLeaderLines val="0"/>
          </c:dLbls>
          <c:cat>
            <c:strRef>
              <c:f>categories</c:f>
              <c:strCache>
                <c:ptCount val="2"/>
                <c:pt idx="0">
                  <c:v>Перечислено фондом на реализацию</c:v>
                </c:pt>
                <c:pt idx="1">
                  <c:v>Фактическое софинансирование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494536.2</c:v>
                </c:pt>
                <c:pt idx="1">
                  <c:v>315900</c:v>
                </c:pt>
              </c:numCache>
            </c:numRef>
          </c:val>
        </c:ser>
        <c:firstSliceAng val="0"/>
      </c:pieChart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/>
        <a:lstStyle/>
        <a:p>
          <a:pPr>
            <a:defRPr b="0" sz="900" spc="-1" strike="noStrike">
              <a:solidFill>
                <a:srgbClr val="595959"/>
              </a:solidFill>
              <a:latin typeface="Arial"/>
              <a:ea typeface="DejaVu Sans"/>
            </a:defRPr>
          </a:pPr>
        </a:p>
      </c:txPr>
    </c:legend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0" y="0"/>
            <a:ext cx="9143640" cy="764640"/>
          </a:xfrm>
          <a:prstGeom prst="rect">
            <a:avLst/>
          </a:prstGeom>
          <a:solidFill>
            <a:srgbClr val="8ec0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6480" y="0"/>
            <a:ext cx="9111960" cy="6816240"/>
            <a:chOff x="-6480" y="0"/>
            <a:chExt cx="9111960" cy="6816240"/>
          </a:xfrm>
        </p:grpSpPr>
        <p:sp>
          <p:nvSpPr>
            <p:cNvPr id="3" name="CustomShape 4"/>
            <p:cNvSpPr/>
            <p:nvPr/>
          </p:nvSpPr>
          <p:spPr>
            <a:xfrm>
              <a:off x="36360" y="38160"/>
              <a:ext cx="9029520" cy="6741720"/>
            </a:xfrm>
            <a:custGeom>
              <a:avLst/>
              <a:gdLst/>
              <a:ahLst/>
              <a:rect l="l" t="t" r="r" b="b"/>
              <a:pathLst>
                <a:path w="25085" h="18730">
                  <a:moveTo>
                    <a:pt x="1166" y="0"/>
                  </a:moveTo>
                  <a:lnTo>
                    <a:pt x="1166" y="0"/>
                  </a:lnTo>
                  <a:cubicBezTo>
                    <a:pt x="962" y="0"/>
                    <a:pt x="760" y="54"/>
                    <a:pt x="583" y="156"/>
                  </a:cubicBezTo>
                  <a:cubicBezTo>
                    <a:pt x="406" y="259"/>
                    <a:pt x="259" y="406"/>
                    <a:pt x="156" y="583"/>
                  </a:cubicBezTo>
                  <a:cubicBezTo>
                    <a:pt x="54" y="760"/>
                    <a:pt x="0" y="962"/>
                    <a:pt x="0" y="1166"/>
                  </a:cubicBezTo>
                  <a:lnTo>
                    <a:pt x="0" y="17562"/>
                  </a:lnTo>
                  <a:lnTo>
                    <a:pt x="0" y="17563"/>
                  </a:lnTo>
                  <a:cubicBezTo>
                    <a:pt x="0" y="17767"/>
                    <a:pt x="54" y="17969"/>
                    <a:pt x="156" y="18146"/>
                  </a:cubicBezTo>
                  <a:cubicBezTo>
                    <a:pt x="259" y="18323"/>
                    <a:pt x="406" y="18470"/>
                    <a:pt x="583" y="18573"/>
                  </a:cubicBezTo>
                  <a:cubicBezTo>
                    <a:pt x="760" y="18675"/>
                    <a:pt x="962" y="18729"/>
                    <a:pt x="1166" y="18729"/>
                  </a:cubicBezTo>
                  <a:lnTo>
                    <a:pt x="23917" y="18729"/>
                  </a:lnTo>
                  <a:lnTo>
                    <a:pt x="23918" y="18729"/>
                  </a:lnTo>
                  <a:cubicBezTo>
                    <a:pt x="24122" y="18729"/>
                    <a:pt x="24324" y="18675"/>
                    <a:pt x="24501" y="18573"/>
                  </a:cubicBezTo>
                  <a:cubicBezTo>
                    <a:pt x="24678" y="18470"/>
                    <a:pt x="24825" y="18323"/>
                    <a:pt x="24928" y="18146"/>
                  </a:cubicBezTo>
                  <a:cubicBezTo>
                    <a:pt x="25030" y="17969"/>
                    <a:pt x="25084" y="17767"/>
                    <a:pt x="25084" y="17563"/>
                  </a:cubicBezTo>
                  <a:lnTo>
                    <a:pt x="25083" y="1166"/>
                  </a:lnTo>
                  <a:lnTo>
                    <a:pt x="25084" y="1166"/>
                  </a:lnTo>
                  <a:lnTo>
                    <a:pt x="25084" y="1166"/>
                  </a:lnTo>
                  <a:cubicBezTo>
                    <a:pt x="25084" y="962"/>
                    <a:pt x="25030" y="760"/>
                    <a:pt x="24928" y="583"/>
                  </a:cubicBezTo>
                  <a:cubicBezTo>
                    <a:pt x="24825" y="406"/>
                    <a:pt x="24678" y="259"/>
                    <a:pt x="24501" y="156"/>
                  </a:cubicBezTo>
                  <a:cubicBezTo>
                    <a:pt x="24324" y="54"/>
                    <a:pt x="24122" y="0"/>
                    <a:pt x="23918" y="0"/>
                  </a:cubicBezTo>
                  <a:lnTo>
                    <a:pt x="1166" y="0"/>
                  </a:lnTo>
                </a:path>
              </a:pathLst>
            </a:custGeom>
            <a:noFill/>
            <a:ln cap="sq" w="7632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-6480" y="0"/>
              <a:ext cx="414000" cy="404280"/>
            </a:xfrm>
            <a:custGeom>
              <a:avLst/>
              <a:gdLst/>
              <a:ahLst/>
              <a:rect l="l" t="t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440" y="6326280"/>
              <a:ext cx="344160" cy="489960"/>
            </a:xfrm>
            <a:custGeom>
              <a:avLst/>
              <a:gdLst/>
              <a:ahLst/>
              <a:rect l="l" t="t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8747280" y="6396120"/>
              <a:ext cx="358200" cy="417240"/>
            </a:xfrm>
            <a:custGeom>
              <a:avLst/>
              <a:gdLst/>
              <a:ahLst/>
              <a:rect l="l" t="t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rgbClr val="ffffff"/>
            </a:solidFill>
            <a:ln cap="sq" w="936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8685360" y="0"/>
              <a:ext cx="414000" cy="414000"/>
            </a:xfrm>
            <a:custGeom>
              <a:avLst/>
              <a:gdLst/>
              <a:ahLst/>
              <a:rect l="l" t="t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" name="CustomShape 9"/>
          <p:cNvSpPr/>
          <p:nvPr/>
        </p:nvSpPr>
        <p:spPr>
          <a:xfrm>
            <a:off x="0" y="6788160"/>
            <a:ext cx="9143640" cy="69480"/>
          </a:xfrm>
          <a:prstGeom prst="rect">
            <a:avLst/>
          </a:prstGeom>
          <a:solidFill>
            <a:srgbClr val="8ec0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>
            <a:off x="42840" y="38160"/>
            <a:ext cx="9065880" cy="6784560"/>
          </a:xfrm>
          <a:custGeom>
            <a:avLst/>
            <a:gdLst/>
            <a:ahLst/>
            <a:rect l="l" t="t" r="r" b="b"/>
            <a:pathLst>
              <a:path w="25186" h="18849">
                <a:moveTo>
                  <a:pt x="1173" y="0"/>
                </a:moveTo>
                <a:lnTo>
                  <a:pt x="1174" y="0"/>
                </a:lnTo>
                <a:cubicBezTo>
                  <a:pt x="968" y="0"/>
                  <a:pt x="765" y="54"/>
                  <a:pt x="587" y="157"/>
                </a:cubicBezTo>
                <a:cubicBezTo>
                  <a:pt x="408" y="260"/>
                  <a:pt x="260" y="408"/>
                  <a:pt x="157" y="587"/>
                </a:cubicBezTo>
                <a:cubicBezTo>
                  <a:pt x="54" y="765"/>
                  <a:pt x="0" y="968"/>
                  <a:pt x="0" y="1174"/>
                </a:cubicBezTo>
                <a:lnTo>
                  <a:pt x="0" y="17674"/>
                </a:lnTo>
                <a:lnTo>
                  <a:pt x="0" y="17674"/>
                </a:lnTo>
                <a:cubicBezTo>
                  <a:pt x="0" y="17880"/>
                  <a:pt x="54" y="18083"/>
                  <a:pt x="157" y="18261"/>
                </a:cubicBezTo>
                <a:cubicBezTo>
                  <a:pt x="260" y="18440"/>
                  <a:pt x="408" y="18588"/>
                  <a:pt x="587" y="18691"/>
                </a:cubicBezTo>
                <a:cubicBezTo>
                  <a:pt x="765" y="18794"/>
                  <a:pt x="968" y="18848"/>
                  <a:pt x="1174" y="18848"/>
                </a:cubicBezTo>
                <a:lnTo>
                  <a:pt x="24011" y="18848"/>
                </a:lnTo>
                <a:lnTo>
                  <a:pt x="24011" y="18848"/>
                </a:lnTo>
                <a:cubicBezTo>
                  <a:pt x="24217" y="18848"/>
                  <a:pt x="24420" y="18794"/>
                  <a:pt x="24598" y="18691"/>
                </a:cubicBezTo>
                <a:cubicBezTo>
                  <a:pt x="24777" y="18588"/>
                  <a:pt x="24925" y="18440"/>
                  <a:pt x="25028" y="18261"/>
                </a:cubicBezTo>
                <a:cubicBezTo>
                  <a:pt x="25131" y="18083"/>
                  <a:pt x="25185" y="17880"/>
                  <a:pt x="25185" y="17674"/>
                </a:cubicBezTo>
                <a:lnTo>
                  <a:pt x="25184" y="1173"/>
                </a:lnTo>
                <a:lnTo>
                  <a:pt x="25185" y="1174"/>
                </a:lnTo>
                <a:lnTo>
                  <a:pt x="25185" y="1174"/>
                </a:lnTo>
                <a:cubicBezTo>
                  <a:pt x="25185" y="968"/>
                  <a:pt x="25131" y="765"/>
                  <a:pt x="25028" y="587"/>
                </a:cubicBezTo>
                <a:cubicBezTo>
                  <a:pt x="24925" y="408"/>
                  <a:pt x="24777" y="260"/>
                  <a:pt x="24598" y="157"/>
                </a:cubicBezTo>
                <a:cubicBezTo>
                  <a:pt x="24420" y="54"/>
                  <a:pt x="24217" y="0"/>
                  <a:pt x="24011" y="0"/>
                </a:cubicBezTo>
                <a:lnTo>
                  <a:pt x="1173" y="0"/>
                </a:lnTo>
              </a:path>
            </a:pathLst>
          </a:custGeom>
          <a:noFill/>
          <a:ln cap="sq" w="7632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>
            <a:off x="0" y="0"/>
            <a:ext cx="456840" cy="447480"/>
          </a:xfrm>
          <a:custGeom>
            <a:avLst/>
            <a:gdLst/>
            <a:ahLst/>
            <a:rect l="l" t="t" r="r" b="b"/>
            <a:pathLst>
              <a:path w="288" h="282">
                <a:moveTo>
                  <a:pt x="2" y="282"/>
                </a:moveTo>
                <a:lnTo>
                  <a:pt x="82" y="144"/>
                </a:lnTo>
                <a:lnTo>
                  <a:pt x="165" y="36"/>
                </a:lnTo>
                <a:lnTo>
                  <a:pt x="288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12"/>
          <p:cNvSpPr/>
          <p:nvPr/>
        </p:nvSpPr>
        <p:spPr>
          <a:xfrm>
            <a:off x="7920" y="6326280"/>
            <a:ext cx="387000" cy="532800"/>
          </a:xfrm>
          <a:custGeom>
            <a:avLst/>
            <a:gdLst/>
            <a:ahLst/>
            <a:rect l="l" t="t" r="r" b="b"/>
            <a:pathLst>
              <a:path w="243" h="336">
                <a:moveTo>
                  <a:pt x="243" y="335"/>
                </a:moveTo>
                <a:lnTo>
                  <a:pt x="122" y="239"/>
                </a:lnTo>
                <a:lnTo>
                  <a:pt x="30" y="144"/>
                </a:lnTo>
                <a:lnTo>
                  <a:pt x="0" y="0"/>
                </a:lnTo>
                <a:lnTo>
                  <a:pt x="1" y="336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13"/>
          <p:cNvSpPr/>
          <p:nvPr/>
        </p:nvSpPr>
        <p:spPr>
          <a:xfrm>
            <a:off x="8747280" y="6396120"/>
            <a:ext cx="401040" cy="460080"/>
          </a:xfrm>
          <a:custGeom>
            <a:avLst/>
            <a:gdLst/>
            <a:ahLst/>
            <a:rect l="l" t="t" r="r" b="b"/>
            <a:pathLst>
              <a:path w="232" h="290">
                <a:moveTo>
                  <a:pt x="229" y="0"/>
                </a:moveTo>
                <a:lnTo>
                  <a:pt x="164" y="144"/>
                </a:lnTo>
                <a:lnTo>
                  <a:pt x="98" y="253"/>
                </a:lnTo>
                <a:lnTo>
                  <a:pt x="0" y="290"/>
                </a:lnTo>
                <a:lnTo>
                  <a:pt x="232" y="287"/>
                </a:lnTo>
              </a:path>
            </a:pathLst>
          </a:custGeom>
          <a:solidFill>
            <a:srgbClr val="ffffff"/>
          </a:solidFill>
          <a:ln cap="sq"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14"/>
          <p:cNvSpPr/>
          <p:nvPr/>
        </p:nvSpPr>
        <p:spPr>
          <a:xfrm>
            <a:off x="8685360" y="0"/>
            <a:ext cx="456840" cy="456840"/>
          </a:xfrm>
          <a:custGeom>
            <a:avLst/>
            <a:gdLst/>
            <a:ahLst/>
            <a:rect l="l" t="t" r="r" b="b"/>
            <a:pathLst>
              <a:path w="288" h="288">
                <a:moveTo>
                  <a:pt x="0" y="0"/>
                </a:moveTo>
                <a:lnTo>
                  <a:pt x="144" y="82"/>
                </a:lnTo>
                <a:lnTo>
                  <a:pt x="252" y="165"/>
                </a:lnTo>
                <a:lnTo>
                  <a:pt x="288" y="288"/>
                </a:lnTo>
                <a:lnTo>
                  <a:pt x="288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5"/>
          <p:cNvSpPr/>
          <p:nvPr/>
        </p:nvSpPr>
        <p:spPr>
          <a:xfrm>
            <a:off x="9360" y="-4680"/>
            <a:ext cx="9143640" cy="764640"/>
          </a:xfrm>
          <a:prstGeom prst="rect">
            <a:avLst/>
          </a:prstGeom>
          <a:solidFill>
            <a:srgbClr val="8ec0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6"/>
          <p:cNvSpPr/>
          <p:nvPr/>
        </p:nvSpPr>
        <p:spPr>
          <a:xfrm>
            <a:off x="0" y="6788160"/>
            <a:ext cx="9143640" cy="69480"/>
          </a:xfrm>
          <a:prstGeom prst="rect">
            <a:avLst/>
          </a:prstGeom>
          <a:solidFill>
            <a:srgbClr val="8ec0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7"/>
          <p:cNvSpPr/>
          <p:nvPr/>
        </p:nvSpPr>
        <p:spPr>
          <a:xfrm flipH="1" rot="5400000">
            <a:off x="-3394800" y="3394440"/>
            <a:ext cx="6857640" cy="69480"/>
          </a:xfrm>
          <a:prstGeom prst="rect">
            <a:avLst/>
          </a:prstGeom>
          <a:solidFill>
            <a:srgbClr val="8ec0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8"/>
          <p:cNvSpPr/>
          <p:nvPr/>
        </p:nvSpPr>
        <p:spPr>
          <a:xfrm flipH="1" rot="5400000">
            <a:off x="5678640" y="3394440"/>
            <a:ext cx="6857640" cy="69480"/>
          </a:xfrm>
          <a:prstGeom prst="rect">
            <a:avLst/>
          </a:prstGeom>
          <a:solidFill>
            <a:srgbClr val="8ec0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" name="CustomShape 19"/>
          <p:cNvSpPr/>
          <p:nvPr/>
        </p:nvSpPr>
        <p:spPr>
          <a:xfrm>
            <a:off x="-3240" y="6649920"/>
            <a:ext cx="9143640" cy="6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ec0ea"/>
              </a:gs>
              <a:gs pos="50000">
                <a:srgbClr val="ffffff"/>
              </a:gs>
              <a:gs pos="100000">
                <a:srgbClr val="8ec0ea"/>
              </a:gs>
            </a:gsLst>
            <a:lin ang="10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" name="CustomShape 20"/>
          <p:cNvSpPr/>
          <p:nvPr/>
        </p:nvSpPr>
        <p:spPr>
          <a:xfrm>
            <a:off x="0" y="836640"/>
            <a:ext cx="9124560" cy="7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ec0ea"/>
              </a:gs>
              <a:gs pos="50000">
                <a:srgbClr val="ffffff"/>
              </a:gs>
              <a:gs pos="100000">
                <a:srgbClr val="8ec0ea"/>
              </a:gs>
            </a:gsLst>
            <a:lin ang="10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" name="" descr=""/>
          <p:cNvPicPr/>
          <p:nvPr/>
        </p:nvPicPr>
        <p:blipFill>
          <a:blip r:embed="rId2"/>
          <a:stretch/>
        </p:blipFill>
        <p:spPr>
          <a:xfrm>
            <a:off x="3708360" y="0"/>
            <a:ext cx="1657080" cy="1253880"/>
          </a:xfrm>
          <a:prstGeom prst="rect">
            <a:avLst/>
          </a:prstGeom>
          <a:ln>
            <a:noFill/>
          </a:ln>
        </p:spPr>
      </p:pic>
      <p:sp>
        <p:nvSpPr>
          <p:cNvPr id="21" name="PlaceHolder 2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457200" y="6245280"/>
            <a:ext cx="2133360" cy="47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2"/>
          <p:cNvSpPr/>
          <p:nvPr/>
        </p:nvSpPr>
        <p:spPr>
          <a:xfrm>
            <a:off x="3124080" y="6245280"/>
            <a:ext cx="2895480" cy="47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245280"/>
            <a:ext cx="2133360" cy="47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2"/>
          <p:cNvSpPr/>
          <p:nvPr/>
        </p:nvSpPr>
        <p:spPr>
          <a:xfrm>
            <a:off x="3124080" y="6245280"/>
            <a:ext cx="2895480" cy="47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6840" y="1271520"/>
            <a:ext cx="3994560" cy="52052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4651920" y="1271520"/>
            <a:ext cx="3994560" cy="52052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57200" y="6245280"/>
            <a:ext cx="2133360" cy="47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"/>
          <p:cNvSpPr/>
          <p:nvPr/>
        </p:nvSpPr>
        <p:spPr>
          <a:xfrm>
            <a:off x="3124080" y="6245280"/>
            <a:ext cx="2895480" cy="47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hyperlink" Target="https://vk.com/flaii72" TargetMode="External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chart" Target="../charts/chart5.xml"/><Relationship Id="rId2" Type="http://schemas.openxmlformats.org/officeDocument/2006/relationships/chart" Target="../charts/chart6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hyperlink" Target="https://vk.com/wall-205524998_8" TargetMode="External"/><Relationship Id="rId3" Type="http://schemas.openxmlformats.org/officeDocument/2006/relationships/hyperlink" Target="https://vk.com/wall-205524998_8" TargetMode="External"/><Relationship Id="rId4" Type="http://schemas.openxmlformats.org/officeDocument/2006/relationships/hyperlink" Target="https://vk.com/wall-205524998_10" TargetMode="External"/><Relationship Id="rId5" Type="http://schemas.openxmlformats.org/officeDocument/2006/relationships/hyperlink" Target="https://vk.com/wall-205524998_13" TargetMode="External"/><Relationship Id="rId6" Type="http://schemas.openxmlformats.org/officeDocument/2006/relationships/hyperlink" Target="https://vk.com/wall-205524998_16" TargetMode="External"/><Relationship Id="rId7" Type="http://schemas.openxmlformats.org/officeDocument/2006/relationships/hyperlink" Target="https://vk.com/wall-205524998_19" TargetMode="External"/><Relationship Id="rId8" Type="http://schemas.openxmlformats.org/officeDocument/2006/relationships/hyperlink" Target="https://vk.com/wall-195461999_5335" TargetMode="External"/><Relationship Id="rId9" Type="http://schemas.openxmlformats.org/officeDocument/2006/relationships/hyperlink" Target="https://vk.com/wall-205524998_22" TargetMode="External"/><Relationship Id="rId10" Type="http://schemas.openxmlformats.org/officeDocument/2006/relationships/hyperlink" Target="https://vk.com/wall-205524998_7" TargetMode="External"/><Relationship Id="rId1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6686640" y="6492960"/>
            <a:ext cx="2133000" cy="32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fld id="{969D9F7A-9F2E-4D9E-8200-BCA0C89C2FA2}" type="slidenum"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1008000" y="79200"/>
            <a:ext cx="755928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3"/>
          <p:cNvSpPr/>
          <p:nvPr/>
        </p:nvSpPr>
        <p:spPr>
          <a:xfrm>
            <a:off x="792000" y="939960"/>
            <a:ext cx="3168360" cy="134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181" name="Line 4"/>
          <p:cNvSpPr/>
          <p:nvPr/>
        </p:nvSpPr>
        <p:spPr>
          <a:xfrm>
            <a:off x="431640" y="5975280"/>
            <a:ext cx="8207640" cy="1800"/>
          </a:xfrm>
          <a:prstGeom prst="line">
            <a:avLst/>
          </a:prstGeom>
          <a:ln cap="sq" w="25560">
            <a:solidFill>
              <a:srgbClr val="94b6d2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5"/>
          <p:cNvSpPr/>
          <p:nvPr/>
        </p:nvSpPr>
        <p:spPr>
          <a:xfrm>
            <a:off x="2184480" y="4118760"/>
            <a:ext cx="4701600" cy="119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ПЕРВЫЙ СТАРТ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83" name="CustomShape 6"/>
          <p:cNvSpPr/>
          <p:nvPr/>
        </p:nvSpPr>
        <p:spPr>
          <a:xfrm>
            <a:off x="936720" y="6048360"/>
            <a:ext cx="6695640" cy="64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8700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2a6099"/>
                </a:solidFill>
                <a:latin typeface="Arial"/>
                <a:ea typeface="Arial"/>
              </a:rPr>
              <a:t>Грант Губернатора Тюменской области 2021 года с софинансированием Фонда Президентских грантов </a:t>
            </a:r>
            <a:r>
              <a:rPr b="1" lang="ru-RU" sz="1800" spc="-1" strike="noStrike">
                <a:solidFill>
                  <a:srgbClr val="2a6099"/>
                </a:solidFill>
                <a:latin typeface="Coronet"/>
                <a:ea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4" name="CustomShape 7"/>
          <p:cNvSpPr/>
          <p:nvPr/>
        </p:nvSpPr>
        <p:spPr>
          <a:xfrm>
            <a:off x="71280" y="95400"/>
            <a:ext cx="4679640" cy="33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2a6099"/>
                </a:solidFill>
                <a:latin typeface="Arial"/>
                <a:ea typeface="DejaVu Sans"/>
              </a:rPr>
              <a:t>Оценка результатов проектов - картинка 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2106000" y="621360"/>
            <a:ext cx="5290200" cy="355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6686640" y="6492960"/>
            <a:ext cx="2133000" cy="32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fld id="{B24BC028-1D42-452E-A6A3-18FA8D3EEAFE}" type="slidenum"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1008000" y="79200"/>
            <a:ext cx="755928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3"/>
          <p:cNvSpPr/>
          <p:nvPr/>
        </p:nvSpPr>
        <p:spPr>
          <a:xfrm>
            <a:off x="360360" y="2232000"/>
            <a:ext cx="3456360" cy="128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492120" y="1655640"/>
            <a:ext cx="659880" cy="661680"/>
          </a:xfrm>
          <a:prstGeom prst="rect">
            <a:avLst/>
          </a:prstGeom>
          <a:ln>
            <a:noFill/>
          </a:ln>
        </p:spPr>
      </p:pic>
      <p:sp>
        <p:nvSpPr>
          <p:cNvPr id="190" name="Line 4"/>
          <p:cNvSpPr/>
          <p:nvPr/>
        </p:nvSpPr>
        <p:spPr>
          <a:xfrm>
            <a:off x="431640" y="5832360"/>
            <a:ext cx="8207640" cy="1800"/>
          </a:xfrm>
          <a:prstGeom prst="line">
            <a:avLst/>
          </a:prstGeom>
          <a:ln cap="sq" w="25560">
            <a:solidFill>
              <a:srgbClr val="94b6d2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5"/>
          <p:cNvSpPr/>
          <p:nvPr/>
        </p:nvSpPr>
        <p:spPr>
          <a:xfrm>
            <a:off x="4916880" y="1123920"/>
            <a:ext cx="3801240" cy="55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 Цель проекта: </a:t>
            </a:r>
            <a:r>
              <a:rPr b="0" lang="ru-RU" sz="1300" spc="-1" strike="noStrike">
                <a:solidFill>
                  <a:srgbClr val="2c2c2c"/>
                </a:solidFill>
                <a:latin typeface="PT Sans"/>
                <a:ea typeface="PT Sans"/>
              </a:rPr>
              <a:t>Создание на территории города Ишима и Ишимского района эффективной системы привлечения и подготовки детей 7-8 лет к занятиям взрослой лёгкой атлетикой посредством организации и проведения спортивных соревнований и тренировок с использованием специализированного оборудования</a:t>
            </a: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2. Целевая группа: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300" spc="-1" strike="noStrike">
                <a:solidFill>
                  <a:srgbClr val="2c2c2c"/>
                </a:solidFill>
                <a:latin typeface="PT Sans"/>
                <a:ea typeface="PT Sans"/>
              </a:rPr>
              <a:t>Дети в возрасте 7-8 лет (1 класс)</a:t>
            </a:r>
            <a:endParaRPr b="0" lang="ru-RU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3. Срок реализации проекта: 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01.10.2021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 - 01.07.2022</a:t>
            </a:r>
            <a:endParaRPr b="0" lang="ru-RU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4.</a:t>
            </a:r>
            <a:r>
              <a:rPr b="1" lang="ru-RU" sz="1300" spc="-1" strike="noStrike">
                <a:solidFill>
                  <a:srgbClr val="666666"/>
                </a:solidFill>
                <a:latin typeface="Arial"/>
                <a:ea typeface="DejaVu Sans"/>
              </a:rPr>
              <a:t> </a:t>
            </a:r>
            <a:r>
              <a:rPr b="0" lang="ru-RU" sz="1300" spc="-1" strike="noStrike">
                <a:solidFill>
                  <a:srgbClr val="2c2c2c"/>
                </a:solidFill>
                <a:latin typeface="PT Sans"/>
                <a:ea typeface="PT Sans"/>
              </a:rPr>
              <a:t>МЕСТНАЯ ОБЩЕСТВЕННАЯ ОРГАНИЗАЦИЯ “ФЕДЕРАЦИЯ ЛЕГКОЙ АТЛЕТИКИ ГОРОДА ИШИМА И ИШИМСКОГО РАЙОНА”</a:t>
            </a:r>
            <a:endParaRPr b="0" lang="ru-RU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5.</a:t>
            </a:r>
            <a:r>
              <a:rPr b="1" lang="ru-RU" sz="1800" spc="-1" strike="noStrike">
                <a:solidFill>
                  <a:srgbClr val="666666"/>
                </a:solidFill>
                <a:latin typeface="Arial"/>
                <a:ea typeface="DejaVu Sans"/>
              </a:rPr>
              <a:t> +79199277390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en-U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https://vk.com/flaii72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en-US" sz="1800" spc="-1" strike="noStrike">
                <a:solidFill>
                  <a:srgbClr val="666666"/>
                </a:solidFill>
                <a:latin typeface="Arial"/>
                <a:ea typeface="DejaVu Sans"/>
              </a:rPr>
              <a:t>Dgenifer23@yandex.ru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92" name="CustomShape 6"/>
          <p:cNvSpPr/>
          <p:nvPr/>
        </p:nvSpPr>
        <p:spPr>
          <a:xfrm>
            <a:off x="936720" y="5981760"/>
            <a:ext cx="6695640" cy="64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8700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2a6099"/>
                </a:solidFill>
                <a:latin typeface="Arial"/>
                <a:ea typeface="Arial"/>
              </a:rPr>
              <a:t>Грант Губернатора Тюменской области 2021 года с софинансированием Фонда Президентских грантов 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3" name="CustomShape 7"/>
          <p:cNvSpPr/>
          <p:nvPr/>
        </p:nvSpPr>
        <p:spPr>
          <a:xfrm>
            <a:off x="71280" y="95400"/>
            <a:ext cx="5327280" cy="33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2a6099"/>
                </a:solidFill>
                <a:latin typeface="Arial"/>
                <a:ea typeface="DejaVu Sans"/>
              </a:rPr>
              <a:t>Оценка результатов проектов — паспорт проекта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3"/>
          <a:stretch/>
        </p:blipFill>
        <p:spPr>
          <a:xfrm>
            <a:off x="232560" y="1373400"/>
            <a:ext cx="4554720" cy="306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6686640" y="6492960"/>
            <a:ext cx="2133000" cy="32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fld id="{684442FC-E0FD-44D1-97DF-92DAF0401ED2}" type="slidenum"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1008000" y="79200"/>
            <a:ext cx="755928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Line 3"/>
          <p:cNvSpPr/>
          <p:nvPr/>
        </p:nvSpPr>
        <p:spPr>
          <a:xfrm>
            <a:off x="576360" y="5904000"/>
            <a:ext cx="8207280" cy="1440"/>
          </a:xfrm>
          <a:prstGeom prst="line">
            <a:avLst/>
          </a:prstGeom>
          <a:ln cap="sq" w="25560">
            <a:solidFill>
              <a:srgbClr val="94b6d2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4"/>
          <p:cNvSpPr/>
          <p:nvPr/>
        </p:nvSpPr>
        <p:spPr>
          <a:xfrm>
            <a:off x="936720" y="5904000"/>
            <a:ext cx="6695640" cy="64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8700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2a6099"/>
                </a:solidFill>
                <a:latin typeface="Arial"/>
                <a:ea typeface="Arial"/>
              </a:rPr>
              <a:t>Грант Губернатора Тюменской области 2021 года с софинансированием Фонда Президентских грантов 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71280" y="95400"/>
            <a:ext cx="5472000" cy="33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2a6099"/>
                </a:solidFill>
                <a:latin typeface="Arial"/>
                <a:ea typeface="DejaVu Sans"/>
              </a:rPr>
              <a:t>Оценка результатов проектов — основные итоги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0" name="TextShape 6"/>
          <p:cNvSpPr txBox="1"/>
          <p:nvPr/>
        </p:nvSpPr>
        <p:spPr>
          <a:xfrm>
            <a:off x="5543640" y="1123920"/>
            <a:ext cx="3023640" cy="324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2c2c2c"/>
                </a:solidFill>
                <a:latin typeface="PT Sans"/>
                <a:ea typeface="PT Sans"/>
              </a:rPr>
              <a:t>Дети, участвующие в проекте, освоили основы технику легкоатлетических видов,  результаты этой работы были представлены на итоговом соревновании проекта.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433080" y="1200240"/>
            <a:ext cx="4978440" cy="3863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6686640" y="6492960"/>
            <a:ext cx="2133000" cy="32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fld id="{CC19203E-EAF0-444C-8D22-624E5124E7CA}" type="slidenum"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-20880" y="79200"/>
            <a:ext cx="755928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3"/>
          <p:cNvSpPr/>
          <p:nvPr/>
        </p:nvSpPr>
        <p:spPr>
          <a:xfrm>
            <a:off x="3438000" y="497520"/>
            <a:ext cx="2233440" cy="11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БЮДЖЕТ ПРОЕКТА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05" name="Line 4"/>
          <p:cNvSpPr/>
          <p:nvPr/>
        </p:nvSpPr>
        <p:spPr>
          <a:xfrm>
            <a:off x="576360" y="5904000"/>
            <a:ext cx="8207280" cy="1440"/>
          </a:xfrm>
          <a:prstGeom prst="line">
            <a:avLst/>
          </a:prstGeom>
          <a:ln cap="sq" w="25560">
            <a:solidFill>
              <a:srgbClr val="94b6d2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5"/>
          <p:cNvSpPr/>
          <p:nvPr/>
        </p:nvSpPr>
        <p:spPr>
          <a:xfrm>
            <a:off x="936720" y="5904000"/>
            <a:ext cx="6695640" cy="64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8700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2a6099"/>
                </a:solidFill>
                <a:latin typeface="Arial"/>
                <a:ea typeface="Arial"/>
              </a:rPr>
              <a:t>Грант Губернатора Тюменской области 2021 года с софинансированием Фонда Президентских грантов 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7" name="CustomShape 6"/>
          <p:cNvSpPr/>
          <p:nvPr/>
        </p:nvSpPr>
        <p:spPr>
          <a:xfrm>
            <a:off x="71280" y="144360"/>
            <a:ext cx="5472000" cy="33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2a6099"/>
                </a:solidFill>
                <a:latin typeface="Arial"/>
                <a:ea typeface="DejaVu Sans"/>
              </a:rPr>
              <a:t>Оценка результатов проектов — бюджет проекта</a:t>
            </a:r>
            <a:endParaRPr b="0" lang="ru-RU" sz="1600" spc="-1" strike="noStrike">
              <a:latin typeface="Arial"/>
            </a:endParaRPr>
          </a:p>
        </p:txBody>
      </p:sp>
      <p:graphicFrame>
        <p:nvGraphicFramePr>
          <p:cNvPr id="208" name=""/>
          <p:cNvGraphicFramePr/>
          <p:nvPr/>
        </p:nvGraphicFramePr>
        <p:xfrm>
          <a:off x="279360" y="1353240"/>
          <a:ext cx="4005000" cy="278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09" name=""/>
          <p:cNvGraphicFramePr/>
          <p:nvPr/>
        </p:nvGraphicFramePr>
        <p:xfrm>
          <a:off x="4554720" y="1353240"/>
          <a:ext cx="3962520" cy="278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3438000" y="4253400"/>
            <a:ext cx="2456640" cy="165024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rId4"/>
          <a:stretch/>
        </p:blipFill>
        <p:spPr>
          <a:xfrm>
            <a:off x="719640" y="4253400"/>
            <a:ext cx="2146320" cy="1609560"/>
          </a:xfrm>
          <a:prstGeom prst="rect">
            <a:avLst/>
          </a:prstGeom>
          <a:ln>
            <a:noFill/>
          </a:ln>
        </p:spPr>
      </p:pic>
      <p:pic>
        <p:nvPicPr>
          <p:cNvPr id="212" name="" descr=""/>
          <p:cNvPicPr/>
          <p:nvPr/>
        </p:nvPicPr>
        <p:blipFill>
          <a:blip r:embed="rId5"/>
          <a:stretch/>
        </p:blipFill>
        <p:spPr>
          <a:xfrm>
            <a:off x="6402600" y="4231080"/>
            <a:ext cx="2175840" cy="163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6686640" y="6492960"/>
            <a:ext cx="2133000" cy="32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fld id="{38111AA0-77A2-49CD-923F-BEC6334712DB}" type="slidenum"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1008000" y="79200"/>
            <a:ext cx="755928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3"/>
          <p:cNvSpPr/>
          <p:nvPr/>
        </p:nvSpPr>
        <p:spPr>
          <a:xfrm>
            <a:off x="792000" y="793800"/>
            <a:ext cx="736380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Ссылки на публикации и материалы проекта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6" name="Line 4"/>
          <p:cNvSpPr/>
          <p:nvPr/>
        </p:nvSpPr>
        <p:spPr>
          <a:xfrm>
            <a:off x="431640" y="5832360"/>
            <a:ext cx="8207640" cy="1800"/>
          </a:xfrm>
          <a:prstGeom prst="line">
            <a:avLst/>
          </a:prstGeom>
          <a:ln cap="sq" w="25560">
            <a:solidFill>
              <a:srgbClr val="94b6d2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5"/>
          <p:cNvSpPr/>
          <p:nvPr/>
        </p:nvSpPr>
        <p:spPr>
          <a:xfrm>
            <a:off x="936720" y="5981760"/>
            <a:ext cx="6695640" cy="64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8700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800" spc="-1" strike="noStrike">
                <a:solidFill>
                  <a:srgbClr val="2a6099"/>
                </a:solidFill>
                <a:latin typeface="Arial"/>
                <a:ea typeface="Arial"/>
              </a:rPr>
              <a:t>Грант Губернатора Тюменской области 2021 года с софинансированием Фонда Президентских грантов 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8" name="CustomShape 6"/>
          <p:cNvSpPr/>
          <p:nvPr/>
        </p:nvSpPr>
        <p:spPr>
          <a:xfrm>
            <a:off x="71280" y="95400"/>
            <a:ext cx="5327280" cy="58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2a6099"/>
                </a:solidFill>
                <a:latin typeface="Arial"/>
                <a:ea typeface="DejaVu Sans"/>
              </a:rPr>
              <a:t>Оценка результатов проектов — ссылки на материалы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9" name="CustomShape 7"/>
          <p:cNvSpPr/>
          <p:nvPr/>
        </p:nvSpPr>
        <p:spPr>
          <a:xfrm>
            <a:off x="7704000" y="166680"/>
            <a:ext cx="1368360" cy="33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293120"/>
                <a:tab algn="l" pos="10744200"/>
                <a:tab algn="l" pos="10745640"/>
                <a:tab algn="l" pos="10747080"/>
                <a:tab algn="l" pos="10748880"/>
                <a:tab algn="l" pos="10750320"/>
                <a:tab algn="l" pos="10752120"/>
                <a:tab algn="l" pos="10753560"/>
                <a:tab algn="l" pos="10755000"/>
                <a:tab algn="l" pos="10756800"/>
                <a:tab algn="l" pos="10758240"/>
                <a:tab algn="l" pos="10760040"/>
                <a:tab algn="l" pos="10761480"/>
                <a:tab algn="l" pos="10762920"/>
                <a:tab algn="l" pos="10764720"/>
                <a:tab algn="l" pos="10766160"/>
                <a:tab algn="l" pos="10767960"/>
                <a:tab algn="l" pos="10769400"/>
                <a:tab algn="l" pos="10770840"/>
                <a:tab algn="l" pos="10772640"/>
                <a:tab algn="l" pos="10774080"/>
                <a:tab algn="l" pos="10775880"/>
                <a:tab algn="l" pos="10777320"/>
                <a:tab algn="l" pos="10779120"/>
                <a:tab algn="l" pos="10780560"/>
                <a:tab algn="l" pos="1078200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Arial"/>
                <a:ea typeface="DejaVu Sans"/>
              </a:rPr>
              <a:t>Образец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1122480" y="1095840"/>
            <a:ext cx="7062120" cy="4744800"/>
          </a:xfrm>
          <a:prstGeom prst="rect">
            <a:avLst/>
          </a:prstGeom>
          <a:ln>
            <a:noFill/>
          </a:ln>
        </p:spPr>
      </p:pic>
      <p:sp>
        <p:nvSpPr>
          <p:cNvPr id="221" name="CustomShape 8"/>
          <p:cNvSpPr/>
          <p:nvPr/>
        </p:nvSpPr>
        <p:spPr>
          <a:xfrm>
            <a:off x="1360080" y="1384200"/>
            <a:ext cx="1599840" cy="73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2"/>
              </a:rPr>
              <a:t>https://vk.com/wall-205524998_</a:t>
            </a: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3"/>
              </a:rPr>
              <a:t>8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22" name="CustomShape 9"/>
          <p:cNvSpPr/>
          <p:nvPr/>
        </p:nvSpPr>
        <p:spPr>
          <a:xfrm>
            <a:off x="6381360" y="1384200"/>
            <a:ext cx="166788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4"/>
              </a:rPr>
              <a:t>https://vk.com/wall-205524998_10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23" name="CustomShape 10"/>
          <p:cNvSpPr/>
          <p:nvPr/>
        </p:nvSpPr>
        <p:spPr>
          <a:xfrm>
            <a:off x="1267200" y="5059800"/>
            <a:ext cx="178596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5"/>
              </a:rPr>
              <a:t>https://vk.com/wall-205524998_13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24" name="CustomShape 11"/>
          <p:cNvSpPr/>
          <p:nvPr/>
        </p:nvSpPr>
        <p:spPr>
          <a:xfrm>
            <a:off x="3660120" y="1384200"/>
            <a:ext cx="173844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6"/>
              </a:rPr>
              <a:t>https://vk.com/wall-205524998_16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25" name="CustomShape 12"/>
          <p:cNvSpPr/>
          <p:nvPr/>
        </p:nvSpPr>
        <p:spPr>
          <a:xfrm>
            <a:off x="3740040" y="5059800"/>
            <a:ext cx="182736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7"/>
              </a:rPr>
              <a:t>https://vk.com/wall-205524998_19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26" name="CustomShape 13"/>
          <p:cNvSpPr/>
          <p:nvPr/>
        </p:nvSpPr>
        <p:spPr>
          <a:xfrm>
            <a:off x="6291360" y="5059800"/>
            <a:ext cx="181980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8"/>
              </a:rPr>
              <a:t>https://vk.com/wall-195461999_5335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27" name="CustomShape 14"/>
          <p:cNvSpPr/>
          <p:nvPr/>
        </p:nvSpPr>
        <p:spPr>
          <a:xfrm>
            <a:off x="1223640" y="1986120"/>
            <a:ext cx="166032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9"/>
              </a:rPr>
              <a:t>https://vk.com/wall-205524998_22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228" name="CustomShape 15"/>
          <p:cNvSpPr/>
          <p:nvPr/>
        </p:nvSpPr>
        <p:spPr>
          <a:xfrm>
            <a:off x="6353280" y="2054880"/>
            <a:ext cx="169596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ru-RU" sz="1400" spc="-1" strike="noStrike" u="sng">
                <a:solidFill>
                  <a:srgbClr val="0000ff"/>
                </a:solidFill>
                <a:highlight>
                  <a:srgbClr val="ffff00"/>
                </a:highlight>
                <a:uFillTx/>
                <a:latin typeface="Arial"/>
                <a:hlinkClick r:id="rId10"/>
              </a:rPr>
              <a:t>https://vk.com/wall-205524998_7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LibreOffice/6.4.6.2$Windows_X86_64 LibreOffice_project/0ce51a4fd21bff07a5c061082cc82c5ed232f115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2008-04-03T11:52:34Z</dcterms:created>
  <dc:creator>Chikishevaev</dc:creator>
  <dc:description/>
  <dc:language>en-US</dc:language>
  <cp:lastModifiedBy/>
  <dcterms:modified xsi:type="dcterms:W3CDTF">2023-01-11T11:41:26Z</dcterms:modified>
  <cp:revision>4875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Security">
    <vt:i4>0</vt:i4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7</vt:i4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7</vt:i4>
  </property>
</Properties>
</file>