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6796087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D54D49D-D44D-4181-B118-433FB5C27E88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852720" y="9428040"/>
            <a:ext cx="2939760" cy="49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174240" algn="r">
              <a:lnSpc>
                <a:spcPct val="100000"/>
              </a:lnSpc>
              <a:tabLst>
                <a:tab algn="l" pos="0"/>
              </a:tabLst>
            </a:pPr>
            <a:fld id="{E59D721D-BE30-4C07-86C8-3EBC4245ED58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ldImg"/>
          </p:nvPr>
        </p:nvSpPr>
        <p:spPr>
          <a:xfrm>
            <a:off x="917640" y="743040"/>
            <a:ext cx="4963680" cy="3723840"/>
          </a:xfrm>
          <a:prstGeom prst="rect">
            <a:avLst/>
          </a:prstGeom>
        </p:spPr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81120" y="4718160"/>
            <a:ext cx="5435280" cy="44654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852720" y="9428040"/>
            <a:ext cx="2939760" cy="49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174240" algn="r">
              <a:lnSpc>
                <a:spcPct val="100000"/>
              </a:lnSpc>
              <a:tabLst>
                <a:tab algn="l" pos="0"/>
              </a:tabLst>
            </a:pPr>
            <a:fld id="{23847E07-98DF-4E66-A9B3-C0826C2CFB1D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ldImg"/>
          </p:nvPr>
        </p:nvSpPr>
        <p:spPr>
          <a:xfrm>
            <a:off x="917640" y="743040"/>
            <a:ext cx="4963680" cy="3723840"/>
          </a:xfrm>
          <a:prstGeom prst="rect">
            <a:avLst/>
          </a:prstGeom>
        </p:spPr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81120" y="4718160"/>
            <a:ext cx="5435280" cy="44654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852720" y="9428040"/>
            <a:ext cx="2939760" cy="49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174240" algn="r">
              <a:lnSpc>
                <a:spcPct val="100000"/>
              </a:lnSpc>
              <a:tabLst>
                <a:tab algn="l" pos="0"/>
              </a:tabLst>
            </a:pPr>
            <a:fld id="{0814C439-EF41-466C-8F1A-C45672F1E156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ldImg"/>
          </p:nvPr>
        </p:nvSpPr>
        <p:spPr>
          <a:xfrm>
            <a:off x="917640" y="743040"/>
            <a:ext cx="4963680" cy="3723840"/>
          </a:xfrm>
          <a:prstGeom prst="rect">
            <a:avLst/>
          </a:prstGeom>
        </p:spPr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81120" y="4718160"/>
            <a:ext cx="5435280" cy="44654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852720" y="9428040"/>
            <a:ext cx="2939760" cy="49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174240" algn="r">
              <a:lnSpc>
                <a:spcPct val="100000"/>
              </a:lnSpc>
              <a:tabLst>
                <a:tab algn="l" pos="0"/>
              </a:tabLst>
            </a:pPr>
            <a:fld id="{76A47D83-8F6E-4240-A9E9-93117E64A6BB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ldImg"/>
          </p:nvPr>
        </p:nvSpPr>
        <p:spPr>
          <a:xfrm>
            <a:off x="917640" y="743040"/>
            <a:ext cx="4963680" cy="3723840"/>
          </a:xfrm>
          <a:prstGeom prst="rect">
            <a:avLst/>
          </a:prstGeom>
        </p:spPr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81120" y="4718160"/>
            <a:ext cx="5435280" cy="44654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3852720" y="9428040"/>
            <a:ext cx="2939760" cy="49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174240" algn="r">
              <a:lnSpc>
                <a:spcPct val="100000"/>
              </a:lnSpc>
              <a:tabLst>
                <a:tab algn="l" pos="0"/>
              </a:tabLst>
            </a:pPr>
            <a:fld id="{25CE3A02-8D80-49CB-AABA-6A23B851E555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ldImg"/>
          </p:nvPr>
        </p:nvSpPr>
        <p:spPr>
          <a:xfrm>
            <a:off x="917640" y="743040"/>
            <a:ext cx="4963680" cy="3723840"/>
          </a:xfrm>
          <a:prstGeom prst="rect">
            <a:avLst/>
          </a:prstGeom>
        </p:spPr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81120" y="4718160"/>
            <a:ext cx="5435280" cy="44654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1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2999520" cy="29995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2999520" cy="29995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686640" y="6492960"/>
            <a:ext cx="2090520" cy="27756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52B3C7B-A783-4D34-A8CD-7B4EAB3AB3CA}" type="slidenum">
              <a:rPr b="0" lang="en-US" sz="1400" spc="-1" strike="noStrike">
                <a:solidFill>
                  <a:srgbClr val="6a9bc8"/>
                </a:solidFill>
                <a:latin typeface="Times New Roman"/>
                <a:ea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6M1nM9GWP2g" TargetMode="Externa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hyperlink" Target="https://www.youtube.com/watch?v=rVNR3mgLPVM&amp;ab_channel=72antey" TargetMode="External"/><Relationship Id="rId4" Type="http://schemas.openxmlformats.org/officeDocument/2006/relationships/hyperlink" Target="https://clck.ru/337TGB" TargetMode="External"/><Relationship Id="rId5" Type="http://schemas.openxmlformats.org/officeDocument/2006/relationships/hyperlink" Target="https://www.youtube.com/watch?v=_yrcN8zsFgQ&amp;ab_channel=72antey" TargetMode="External"/><Relationship Id="rId6" Type="http://schemas.openxmlformats.org/officeDocument/2006/relationships/hyperlink" Target="https://www.youtube.com/watch?v=GmZOzwUrais&amp;ab_channel=72antey" TargetMode="External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6686640" y="6492960"/>
            <a:ext cx="2133360" cy="32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3A90B9A-3E28-4ED5-9820-322035402160}" type="slidenum">
              <a:rPr b="0" lang="en-US" sz="1400" spc="-1" strike="noStrike">
                <a:solidFill>
                  <a:srgbClr val="6a9bc8"/>
                </a:solidFill>
                <a:latin typeface="Arial"/>
                <a:ea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431640" y="5975280"/>
            <a:ext cx="820692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sq" w="25560">
            <a:solidFill>
              <a:srgbClr val="94b6d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3"/>
          <p:cNvSpPr/>
          <p:nvPr/>
        </p:nvSpPr>
        <p:spPr>
          <a:xfrm>
            <a:off x="2880000" y="5459040"/>
            <a:ext cx="345600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«Область здоровья»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936720" y="6048360"/>
            <a:ext cx="669564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2a6099"/>
                </a:solidFill>
                <a:latin typeface="Arial"/>
                <a:ea typeface="Arial"/>
              </a:rPr>
              <a:t>Грант Губернатора Тюменской области 2021 года с софинансированием Фонда Президентских грантов 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3" name="Google Shape;75;p2" descr=""/>
          <p:cNvPicPr/>
          <p:nvPr/>
        </p:nvPicPr>
        <p:blipFill>
          <a:blip r:embed="rId1"/>
          <a:stretch/>
        </p:blipFill>
        <p:spPr>
          <a:xfrm>
            <a:off x="1115640" y="430200"/>
            <a:ext cx="6912360" cy="5028840"/>
          </a:xfrm>
          <a:prstGeom prst="rect">
            <a:avLst/>
          </a:prstGeom>
          <a:ln>
            <a:noFill/>
          </a:ln>
        </p:spPr>
      </p:pic>
      <p:pic>
        <p:nvPicPr>
          <p:cNvPr id="54" name="Google Shape;76;p2" descr=""/>
          <p:cNvPicPr/>
          <p:nvPr/>
        </p:nvPicPr>
        <p:blipFill>
          <a:blip r:embed="rId2"/>
          <a:stretch/>
        </p:blipFill>
        <p:spPr>
          <a:xfrm>
            <a:off x="3731040" y="306360"/>
            <a:ext cx="1608480" cy="160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6686640" y="6492960"/>
            <a:ext cx="2133360" cy="32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B6D44E2-992A-49F9-B1B2-F4708D2E3D53}" type="slidenum">
              <a:rPr b="0" lang="en-US" sz="1400" spc="-1" strike="noStrike">
                <a:solidFill>
                  <a:srgbClr val="6a9bc8"/>
                </a:solidFill>
                <a:latin typeface="Arial"/>
                <a:ea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1008000" y="79200"/>
            <a:ext cx="755928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3"/>
          <p:cNvSpPr/>
          <p:nvPr/>
        </p:nvSpPr>
        <p:spPr>
          <a:xfrm>
            <a:off x="431640" y="5832360"/>
            <a:ext cx="820692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sq" w="25560">
            <a:solidFill>
              <a:srgbClr val="94b6d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4"/>
          <p:cNvSpPr/>
          <p:nvPr/>
        </p:nvSpPr>
        <p:spPr>
          <a:xfrm>
            <a:off x="316800" y="407520"/>
            <a:ext cx="8395200" cy="551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Arial"/>
              </a:rPr>
              <a:t>1. Цель: Создать доступные условия для систематических занятий физической культурой для граждан трудоспособного возраста, без отрыва от производства.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Arial"/>
              </a:rPr>
              <a:t>- Задачи: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Arial"/>
              </a:rPr>
              <a:t>Улучшить самочувствие граждан трудоспособного возраста посредством регулярных производственных гимнастик;</a:t>
            </a:r>
            <a:endParaRPr b="0" lang="ru-RU" sz="1500" spc="-1" strike="noStrike">
              <a:latin typeface="Arial"/>
              <a:ea typeface="Microsoft YaHei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Arial"/>
              </a:rPr>
              <a:t>Помочь в снятии психоэмоционального напряжения и повышении работоспособности среди сотрудников предприятий;</a:t>
            </a:r>
            <a:endParaRPr b="0" lang="ru-RU" sz="1500" spc="-1" strike="noStrike">
              <a:latin typeface="Arial"/>
              <a:ea typeface="Microsoft YaHei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Arial"/>
              </a:rPr>
              <a:t>Сформировать осознанную потребность в регулярных занятиях ФК среди граждан трудоспособного возраста;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Arial"/>
              </a:rPr>
              <a:t>Увеличить число систематически занимающихся физической культурой, среди граждан трудоспособного возраста в Тюменской области.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Arial"/>
              </a:rPr>
              <a:t>2. Целевая аудитория: граждане трудоспособного возраста Тюменской области.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Arial"/>
              </a:rPr>
              <a:t>3. Сроки реализации: 01.10.2021 – 31.12.2021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Arial"/>
              </a:rPr>
              <a:t>4. Региональная общественная организация Тюменский атлетический клуб «АНТЕЙ»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pc="-1" strike="noStrike">
              <a:latin typeface="Arial"/>
            </a:endParaRPr>
          </a:p>
          <a:p>
            <a:pPr marL="5943600" indent="457200">
              <a:lnSpc>
                <a:spcPct val="100000"/>
              </a:lnSpc>
              <a:tabLst>
                <a:tab algn="l" pos="0"/>
              </a:tabLst>
            </a:pPr>
            <a:endParaRPr b="0" lang="ru-RU" sz="1500" spc="-1" strike="noStrike">
              <a:latin typeface="Arial"/>
            </a:endParaRPr>
          </a:p>
          <a:p>
            <a:pPr marL="5943600" indent="457200">
              <a:lnSpc>
                <a:spcPct val="100000"/>
              </a:lnSpc>
              <a:tabLst>
                <a:tab algn="l" pos="0"/>
              </a:tabLst>
            </a:pPr>
            <a:endParaRPr b="0" lang="ru-RU" sz="1500" spc="-1" strike="noStrike">
              <a:latin typeface="Arial"/>
            </a:endParaRPr>
          </a:p>
          <a:p>
            <a:pPr marL="5943600">
              <a:lnSpc>
                <a:spcPct val="10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5983b0"/>
                </a:solidFill>
                <a:latin typeface="Arial"/>
                <a:ea typeface="Arial"/>
              </a:rPr>
              <a:t>+7 (3452) 67-2019</a:t>
            </a:r>
            <a:endParaRPr b="0" lang="ru-RU" sz="1500" spc="-1" strike="noStrike">
              <a:latin typeface="Arial"/>
            </a:endParaRPr>
          </a:p>
          <a:p>
            <a:pPr marL="5943600">
              <a:lnSpc>
                <a:spcPct val="10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5983b0"/>
                </a:solidFill>
                <a:latin typeface="Arial"/>
                <a:ea typeface="Arial"/>
              </a:rPr>
              <a:t>antey_tmn@mail.ru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500" spc="-1" strike="noStrike">
              <a:latin typeface="Arial"/>
            </a:endParaRPr>
          </a:p>
        </p:txBody>
      </p:sp>
      <p:sp>
        <p:nvSpPr>
          <p:cNvPr id="59" name="CustomShape 5"/>
          <p:cNvSpPr/>
          <p:nvPr/>
        </p:nvSpPr>
        <p:spPr>
          <a:xfrm>
            <a:off x="936720" y="5981760"/>
            <a:ext cx="669564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2a6099"/>
                </a:solidFill>
                <a:latin typeface="Arial"/>
                <a:ea typeface="Arial"/>
              </a:rPr>
              <a:t>Грант Губернатора Тюменской области 2021 года с софинансированием Фонда Президентских грантов 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60" name="Google Shape;87;p3" descr=""/>
          <p:cNvPicPr/>
          <p:nvPr/>
        </p:nvPicPr>
        <p:blipFill>
          <a:blip r:embed="rId1"/>
          <a:stretch/>
        </p:blipFill>
        <p:spPr>
          <a:xfrm>
            <a:off x="6071760" y="4589280"/>
            <a:ext cx="208800" cy="208800"/>
          </a:xfrm>
          <a:prstGeom prst="rect">
            <a:avLst/>
          </a:prstGeom>
          <a:ln>
            <a:noFill/>
          </a:ln>
        </p:spPr>
      </p:pic>
      <p:pic>
        <p:nvPicPr>
          <p:cNvPr id="61" name="Google Shape;88;p3" descr=""/>
          <p:cNvPicPr/>
          <p:nvPr/>
        </p:nvPicPr>
        <p:blipFill>
          <a:blip r:embed="rId2"/>
          <a:stretch/>
        </p:blipFill>
        <p:spPr>
          <a:xfrm>
            <a:off x="6071760" y="4832280"/>
            <a:ext cx="208800" cy="208800"/>
          </a:xfrm>
          <a:prstGeom prst="rect">
            <a:avLst/>
          </a:prstGeom>
          <a:ln>
            <a:noFill/>
          </a:ln>
        </p:spPr>
      </p:pic>
      <p:pic>
        <p:nvPicPr>
          <p:cNvPr id="62" name="Google Shape;89;p3" descr=""/>
          <p:cNvPicPr/>
          <p:nvPr/>
        </p:nvPicPr>
        <p:blipFill>
          <a:blip r:embed="rId3"/>
          <a:stretch/>
        </p:blipFill>
        <p:spPr>
          <a:xfrm>
            <a:off x="1128240" y="4177440"/>
            <a:ext cx="454320" cy="454320"/>
          </a:xfrm>
          <a:prstGeom prst="rect">
            <a:avLst/>
          </a:prstGeom>
          <a:ln>
            <a:noFill/>
          </a:ln>
        </p:spPr>
      </p:pic>
      <p:pic>
        <p:nvPicPr>
          <p:cNvPr id="63" name="Google Shape;90;p3" descr=""/>
          <p:cNvPicPr/>
          <p:nvPr/>
        </p:nvPicPr>
        <p:blipFill>
          <a:blip r:embed="rId4"/>
          <a:stretch/>
        </p:blipFill>
        <p:spPr>
          <a:xfrm>
            <a:off x="829800" y="4611240"/>
            <a:ext cx="1150560" cy="1150560"/>
          </a:xfrm>
          <a:prstGeom prst="rect">
            <a:avLst/>
          </a:prstGeom>
          <a:ln>
            <a:noFill/>
          </a:ln>
        </p:spPr>
      </p:pic>
      <p:pic>
        <p:nvPicPr>
          <p:cNvPr id="64" name="Google Shape;91;p3" descr=""/>
          <p:cNvPicPr/>
          <p:nvPr/>
        </p:nvPicPr>
        <p:blipFill>
          <a:blip r:embed="rId5"/>
          <a:stretch/>
        </p:blipFill>
        <p:spPr>
          <a:xfrm>
            <a:off x="2910960" y="4217400"/>
            <a:ext cx="371880" cy="374760"/>
          </a:xfrm>
          <a:prstGeom prst="rect">
            <a:avLst/>
          </a:prstGeom>
          <a:ln>
            <a:noFill/>
          </a:ln>
        </p:spPr>
      </p:pic>
      <p:pic>
        <p:nvPicPr>
          <p:cNvPr id="65" name="Google Shape;92;p3" descr=""/>
          <p:cNvPicPr/>
          <p:nvPr/>
        </p:nvPicPr>
        <p:blipFill>
          <a:blip r:embed="rId6"/>
          <a:stretch/>
        </p:blipFill>
        <p:spPr>
          <a:xfrm>
            <a:off x="2521800" y="4611240"/>
            <a:ext cx="1150560" cy="1150560"/>
          </a:xfrm>
          <a:prstGeom prst="rect">
            <a:avLst/>
          </a:prstGeom>
          <a:ln>
            <a:noFill/>
          </a:ln>
        </p:spPr>
      </p:pic>
      <p:pic>
        <p:nvPicPr>
          <p:cNvPr id="66" name="Google Shape;93;p3" descr=""/>
          <p:cNvPicPr/>
          <p:nvPr/>
        </p:nvPicPr>
        <p:blipFill>
          <a:blip r:embed="rId7"/>
          <a:stretch/>
        </p:blipFill>
        <p:spPr>
          <a:xfrm>
            <a:off x="4130640" y="4611240"/>
            <a:ext cx="1150560" cy="1150560"/>
          </a:xfrm>
          <a:prstGeom prst="rect">
            <a:avLst/>
          </a:prstGeom>
          <a:ln>
            <a:noFill/>
          </a:ln>
        </p:spPr>
      </p:pic>
      <p:pic>
        <p:nvPicPr>
          <p:cNvPr id="67" name="Google Shape;94;p3" descr=""/>
          <p:cNvPicPr/>
          <p:nvPr/>
        </p:nvPicPr>
        <p:blipFill>
          <a:blip r:embed="rId8"/>
          <a:stretch/>
        </p:blipFill>
        <p:spPr>
          <a:xfrm>
            <a:off x="4478760" y="4177440"/>
            <a:ext cx="454320" cy="454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6686640" y="6492960"/>
            <a:ext cx="2133360" cy="32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BB886B3-660F-4937-BB12-24B4BDFD2828}" type="slidenum">
              <a:rPr b="0" lang="en-US" sz="1400" spc="-1" strike="noStrike">
                <a:solidFill>
                  <a:srgbClr val="6a9bc8"/>
                </a:solidFill>
                <a:latin typeface="Arial"/>
                <a:ea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1008000" y="79200"/>
            <a:ext cx="755928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3"/>
          <p:cNvSpPr/>
          <p:nvPr/>
        </p:nvSpPr>
        <p:spPr>
          <a:xfrm>
            <a:off x="576360" y="5904000"/>
            <a:ext cx="820692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sq" w="25560">
            <a:solidFill>
              <a:srgbClr val="94b6d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4"/>
          <p:cNvSpPr/>
          <p:nvPr/>
        </p:nvSpPr>
        <p:spPr>
          <a:xfrm>
            <a:off x="936720" y="5904000"/>
            <a:ext cx="669564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2a6099"/>
                </a:solidFill>
                <a:latin typeface="Arial"/>
                <a:ea typeface="Arial"/>
              </a:rPr>
              <a:t>Грант Губернатора Тюменской области 2021 года с софинансированием Фонда Президентских грантов  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72" name="Table 5"/>
          <p:cNvGraphicFramePr/>
          <p:nvPr/>
        </p:nvGraphicFramePr>
        <p:xfrm>
          <a:off x="557280" y="454320"/>
          <a:ext cx="6707880" cy="2265480"/>
        </p:xfrm>
        <a:graphic>
          <a:graphicData uri="http://schemas.openxmlformats.org/drawingml/2006/table">
            <a:tbl>
              <a:tblPr/>
              <a:tblGrid>
                <a:gridCol w="4442400"/>
                <a:gridCol w="2265480"/>
              </a:tblGrid>
              <a:tr h="691200">
                <a:tc gridSpan="2"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Трудоустроенные граждане Тюменской области, воспользовавшиеся видеороликами с занятиями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 hMerge="1">
                  <a:tcPr marL="90000" marR="900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35568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Запланировано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18 000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5568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Результат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18 000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5532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Выполнено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100%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3" name="CustomShape 6"/>
          <p:cNvSpPr/>
          <p:nvPr/>
        </p:nvSpPr>
        <p:spPr>
          <a:xfrm>
            <a:off x="262080" y="3029400"/>
            <a:ext cx="873792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Качественные показатели проекта. В результате реализованного проекта «Область здоровья» были решены следующие задачи: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–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сформирована доступная среда для регулярных занятий физической культурой без отрыва от рабочего места;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–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регулярные занятия помогают восстановить иммунную защиту здоровья жителей региона, участников проекта, помогают восстановить работу легких и других систем организма, пострадавших от коронавирусной инфекции – это отметили большинство участников проекта.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–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сформирована осознанная потребность у участников проекта в регулярных занятиях физической культурой, что показывают количество просмотров видеороликов, которые равномерно распределены между всеми занятиями и продолжают расти.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Основная цель проекта – повысить количество систематически занимающихся физической культурой в Тюменской области, считаем, достигнута, так как занятия длятся 20 минут, а этого достаточно, чтобы причислить всех участников проекта к систематически занимающимся ФК и С согласно рекомендациям Минспорта РФ. Наследие проекта: 30 видеороликов с производственной гимнастикой на каждый день, готовых к внедрению в трудовых коллективах области. Реализацию данного проекта в дальнейшем руководство клуба считает актуальным и будет продолжать работать над тем, чтобы привлечь к нему большее количество участников. Незапланированные результаты реализации проекта – к нам обратилось большое количество людей старшего поколения, которые используют данные видеоролики в качестве утренней зарядки.</a:t>
            </a:r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6686640" y="6492960"/>
            <a:ext cx="2133360" cy="32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DCFA7AC-FB49-4A26-BC17-D816EFA53C20}" type="slidenum">
              <a:rPr b="0" lang="en-US" sz="1400" spc="-1" strike="noStrike">
                <a:solidFill>
                  <a:srgbClr val="6a9bc8"/>
                </a:solidFill>
                <a:latin typeface="Arial"/>
                <a:ea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576360" y="68040"/>
            <a:ext cx="4684680" cy="82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             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БЮДЖЕТ ПРОЕКТА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576360" y="5904000"/>
            <a:ext cx="820692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sq" w="25560">
            <a:solidFill>
              <a:srgbClr val="94b6d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4"/>
          <p:cNvSpPr/>
          <p:nvPr/>
        </p:nvSpPr>
        <p:spPr>
          <a:xfrm>
            <a:off x="936720" y="5904000"/>
            <a:ext cx="669564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2a6099"/>
                </a:solidFill>
                <a:latin typeface="Arial"/>
                <a:ea typeface="Arial"/>
              </a:rPr>
              <a:t>Грант Губернатора Тюменской области 2021 года с софинансированием Фонда Президентских грантов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" name="CustomShape 5"/>
          <p:cNvSpPr/>
          <p:nvPr/>
        </p:nvSpPr>
        <p:spPr>
          <a:xfrm>
            <a:off x="720720" y="4246920"/>
            <a:ext cx="8206920" cy="137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   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Анонс проекта «Область здоровья» доступен по ссылке: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 u="sng">
                <a:solidFill>
                  <a:srgbClr val="ccccff"/>
                </a:solidFill>
                <a:uFillTx/>
                <a:latin typeface="Arial"/>
                <a:ea typeface="Arial"/>
                <a:hlinkClick r:id="rId1"/>
              </a:rPr>
              <a:t>https://www.youtube.com/watch?v=6M1nM9GWP2g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en-US" sz="1400" spc="-1" strike="noStrike">
                <a:solidFill>
                  <a:srgbClr val="808080"/>
                </a:solidFill>
                <a:latin typeface="Arial"/>
                <a:ea typeface="Arial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79" name="Google Shape;124;p5" descr=""/>
          <p:cNvPicPr/>
          <p:nvPr/>
        </p:nvPicPr>
        <p:blipFill>
          <a:blip r:embed="rId2"/>
          <a:srcRect l="74751" t="17181" r="0" b="1639"/>
          <a:stretch/>
        </p:blipFill>
        <p:spPr>
          <a:xfrm>
            <a:off x="1202400" y="1671840"/>
            <a:ext cx="1736280" cy="1687680"/>
          </a:xfrm>
          <a:prstGeom prst="rect">
            <a:avLst/>
          </a:prstGeom>
          <a:ln>
            <a:noFill/>
          </a:ln>
        </p:spPr>
      </p:pic>
      <p:sp>
        <p:nvSpPr>
          <p:cNvPr id="80" name="CustomShape 6"/>
          <p:cNvSpPr/>
          <p:nvPr/>
        </p:nvSpPr>
        <p:spPr>
          <a:xfrm>
            <a:off x="1640520" y="2062440"/>
            <a:ext cx="907200" cy="907200"/>
          </a:xfrm>
          <a:prstGeom prst="ellipse">
            <a:avLst/>
          </a:prstGeom>
          <a:solidFill>
            <a:schemeClr val="lt1"/>
          </a:solidFill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7"/>
          <p:cNvSpPr/>
          <p:nvPr/>
        </p:nvSpPr>
        <p:spPr>
          <a:xfrm>
            <a:off x="1109520" y="1190880"/>
            <a:ext cx="256572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Заявленный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82" name="Google Shape;127;p5" descr=""/>
          <p:cNvPicPr/>
          <p:nvPr/>
        </p:nvPicPr>
        <p:blipFill>
          <a:blip r:embed="rId3"/>
          <a:srcRect l="74751" t="17181" r="0" b="1639"/>
          <a:stretch/>
        </p:blipFill>
        <p:spPr>
          <a:xfrm>
            <a:off x="5159520" y="1674360"/>
            <a:ext cx="1736280" cy="1687680"/>
          </a:xfrm>
          <a:prstGeom prst="rect">
            <a:avLst/>
          </a:prstGeom>
          <a:ln>
            <a:noFill/>
          </a:ln>
        </p:spPr>
      </p:pic>
      <p:sp>
        <p:nvSpPr>
          <p:cNvPr id="83" name="CustomShape 8"/>
          <p:cNvSpPr/>
          <p:nvPr/>
        </p:nvSpPr>
        <p:spPr>
          <a:xfrm>
            <a:off x="5598000" y="2064960"/>
            <a:ext cx="907200" cy="907200"/>
          </a:xfrm>
          <a:prstGeom prst="ellipse">
            <a:avLst/>
          </a:prstGeom>
          <a:solidFill>
            <a:schemeClr val="lt1"/>
          </a:solidFill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9"/>
          <p:cNvSpPr/>
          <p:nvPr/>
        </p:nvSpPr>
        <p:spPr>
          <a:xfrm>
            <a:off x="5159880" y="1190880"/>
            <a:ext cx="256572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Фактический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5" name="CustomShape 10"/>
          <p:cNvSpPr/>
          <p:nvPr/>
        </p:nvSpPr>
        <p:spPr>
          <a:xfrm>
            <a:off x="792000" y="3530880"/>
            <a:ext cx="215640" cy="203400"/>
          </a:xfrm>
          <a:prstGeom prst="rect">
            <a:avLst/>
          </a:prstGeom>
          <a:solidFill>
            <a:srgbClr val="cccccc"/>
          </a:solidFill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11"/>
          <p:cNvSpPr/>
          <p:nvPr/>
        </p:nvSpPr>
        <p:spPr>
          <a:xfrm>
            <a:off x="1053000" y="3404160"/>
            <a:ext cx="36439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запрашиваемый размер гранта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заявленное финансирование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7" name="CustomShape 12"/>
          <p:cNvSpPr/>
          <p:nvPr/>
        </p:nvSpPr>
        <p:spPr>
          <a:xfrm>
            <a:off x="4843440" y="3404160"/>
            <a:ext cx="36439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перечислено фондом на реализацию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фактическое софинансирование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8" name="CustomShape 13"/>
          <p:cNvSpPr/>
          <p:nvPr/>
        </p:nvSpPr>
        <p:spPr>
          <a:xfrm>
            <a:off x="803520" y="3847680"/>
            <a:ext cx="192960" cy="192960"/>
          </a:xfrm>
          <a:prstGeom prst="rect">
            <a:avLst/>
          </a:prstGeom>
          <a:solidFill>
            <a:srgbClr val="6d9eeb"/>
          </a:solidFill>
          <a:ln w="9360">
            <a:solidFill>
              <a:srgbClr val="8ec0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14"/>
          <p:cNvSpPr/>
          <p:nvPr/>
        </p:nvSpPr>
        <p:spPr>
          <a:xfrm>
            <a:off x="4680000" y="3510720"/>
            <a:ext cx="215640" cy="203400"/>
          </a:xfrm>
          <a:prstGeom prst="rect">
            <a:avLst/>
          </a:prstGeom>
          <a:solidFill>
            <a:srgbClr val="cccccc"/>
          </a:solidFill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15"/>
          <p:cNvSpPr/>
          <p:nvPr/>
        </p:nvSpPr>
        <p:spPr>
          <a:xfrm>
            <a:off x="4691160" y="3827520"/>
            <a:ext cx="192960" cy="192960"/>
          </a:xfrm>
          <a:prstGeom prst="rect">
            <a:avLst/>
          </a:prstGeom>
          <a:solidFill>
            <a:srgbClr val="6d9eeb"/>
          </a:solidFill>
          <a:ln w="9360">
            <a:solidFill>
              <a:srgbClr val="8ec0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16"/>
          <p:cNvSpPr/>
          <p:nvPr/>
        </p:nvSpPr>
        <p:spPr>
          <a:xfrm rot="1200">
            <a:off x="330120" y="2275200"/>
            <a:ext cx="994680" cy="3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Arial"/>
              </a:rPr>
              <a:t>753 000,00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92" name="CustomShape 17"/>
          <p:cNvSpPr/>
          <p:nvPr/>
        </p:nvSpPr>
        <p:spPr>
          <a:xfrm>
            <a:off x="2604600" y="1711080"/>
            <a:ext cx="907200" cy="3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Arial"/>
              </a:rPr>
              <a:t>197 120,00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93" name="CustomShape 18"/>
          <p:cNvSpPr/>
          <p:nvPr/>
        </p:nvSpPr>
        <p:spPr>
          <a:xfrm rot="1200">
            <a:off x="4290120" y="2275200"/>
            <a:ext cx="994680" cy="3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Arial"/>
              </a:rPr>
              <a:t>753 000,00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94" name="CustomShape 19"/>
          <p:cNvSpPr/>
          <p:nvPr/>
        </p:nvSpPr>
        <p:spPr>
          <a:xfrm>
            <a:off x="6686640" y="1784160"/>
            <a:ext cx="907200" cy="3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Arial"/>
              </a:rPr>
              <a:t>197 120,00</a:t>
            </a:r>
            <a:endParaRPr b="0" lang="ru-R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6686640" y="6492960"/>
            <a:ext cx="2133360" cy="32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954A8C8-F091-4EBA-AFEA-D6FC585B77D7}" type="slidenum">
              <a:rPr b="0" lang="en-US" sz="1400" spc="-1" strike="noStrike">
                <a:solidFill>
                  <a:srgbClr val="6a9bc8"/>
                </a:solidFill>
                <a:latin typeface="Arial"/>
                <a:ea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1008000" y="79200"/>
            <a:ext cx="755928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577080" y="430920"/>
            <a:ext cx="266328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Ссылки на публикации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и материалы проекта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431640" y="5832360"/>
            <a:ext cx="820692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sq" w="25560">
            <a:solidFill>
              <a:srgbClr val="94b6d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5"/>
          <p:cNvSpPr/>
          <p:nvPr/>
        </p:nvSpPr>
        <p:spPr>
          <a:xfrm>
            <a:off x="936720" y="5981760"/>
            <a:ext cx="669564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solidFill>
                  <a:srgbClr val="2a6099"/>
                </a:solidFill>
                <a:latin typeface="Arial"/>
                <a:ea typeface="Arial"/>
              </a:rPr>
              <a:t>Грант Губернатора Тюменской области 2021 года с софинансированием Фонда Президентских грантов 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00" name="Google Shape;150;p6" descr=""/>
          <p:cNvPicPr/>
          <p:nvPr/>
        </p:nvPicPr>
        <p:blipFill>
          <a:blip r:embed="rId1"/>
          <a:stretch/>
        </p:blipFill>
        <p:spPr>
          <a:xfrm>
            <a:off x="5540760" y="1033560"/>
            <a:ext cx="3198960" cy="4800240"/>
          </a:xfrm>
          <a:prstGeom prst="rect">
            <a:avLst/>
          </a:prstGeom>
          <a:ln>
            <a:noFill/>
          </a:ln>
        </p:spPr>
      </p:pic>
      <p:pic>
        <p:nvPicPr>
          <p:cNvPr id="101" name="Google Shape;151;p6" descr=""/>
          <p:cNvPicPr/>
          <p:nvPr/>
        </p:nvPicPr>
        <p:blipFill>
          <a:blip r:embed="rId2"/>
          <a:srcRect l="19063" t="51937" r="63868" b="19251"/>
          <a:stretch/>
        </p:blipFill>
        <p:spPr>
          <a:xfrm>
            <a:off x="4662360" y="307800"/>
            <a:ext cx="1308240" cy="1241640"/>
          </a:xfrm>
          <a:prstGeom prst="rect">
            <a:avLst/>
          </a:prstGeom>
          <a:ln>
            <a:noFill/>
          </a:ln>
        </p:spPr>
      </p:pic>
      <p:sp>
        <p:nvSpPr>
          <p:cNvPr id="102" name="CustomShape 6"/>
          <p:cNvSpPr/>
          <p:nvPr/>
        </p:nvSpPr>
        <p:spPr>
          <a:xfrm>
            <a:off x="5835240" y="803520"/>
            <a:ext cx="2342160" cy="6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QR-код на плейлист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проекта на YouTube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03" name="CustomShape 7"/>
          <p:cNvSpPr/>
          <p:nvPr/>
        </p:nvSpPr>
        <p:spPr>
          <a:xfrm>
            <a:off x="577080" y="1549800"/>
            <a:ext cx="457272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Анонс проекта на радио Вести ФМ в утренней программе «Час Тюмени» и проведение производственной зарядки в онлайн формате для радиослушателей: </a:t>
            </a:r>
            <a:r>
              <a:rPr b="0" lang="en-US" sz="1200" spc="-1" strike="noStrike" u="sng">
                <a:solidFill>
                  <a:srgbClr val="ccccff"/>
                </a:solidFill>
                <a:uFillTx/>
                <a:latin typeface="Arial"/>
                <a:ea typeface="Arial"/>
                <a:hlinkClick r:id="rId3"/>
              </a:rPr>
              <a:t>https://www.youtube.com/watch?v=rVNR3mgLPVM&amp;ab_channel=72antey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04" name="CustomShape 8"/>
          <p:cNvSpPr/>
          <p:nvPr/>
        </p:nvSpPr>
        <p:spPr>
          <a:xfrm>
            <a:off x="622440" y="2592720"/>
            <a:ext cx="482148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Презентация проекта на международной научно-практической конференции «Стратегия формирования здорового образа жизни населения средствами физической культуры и спорта: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целевые ориентиры, технологии и инновации», прошедшей на базе ИФК ТюмГу: </a:t>
            </a:r>
            <a:r>
              <a:rPr b="0" lang="en-US" sz="1200" spc="-1" strike="noStrike" u="sng">
                <a:solidFill>
                  <a:srgbClr val="ccccff"/>
                </a:solidFill>
                <a:uFillTx/>
                <a:latin typeface="Arial"/>
                <a:ea typeface="Arial"/>
                <a:hlinkClick r:id="rId4"/>
              </a:rPr>
              <a:t>https://clck.ru/337TGB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05" name="CustomShape 9"/>
          <p:cNvSpPr/>
          <p:nvPr/>
        </p:nvSpPr>
        <p:spPr>
          <a:xfrm>
            <a:off x="622440" y="3700800"/>
            <a:ext cx="5488200" cy="73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Видеосюжет на телевидении «Тюменское время» программа «Новости спорта» о занятиях производственной гимнастикой в ИФК ТюмГУ: </a:t>
            </a:r>
            <a:r>
              <a:rPr b="0" lang="en-US" sz="1200" spc="-1" strike="noStrike" u="sng">
                <a:solidFill>
                  <a:srgbClr val="ccccff"/>
                </a:solidFill>
                <a:uFillTx/>
                <a:latin typeface="Arial"/>
                <a:ea typeface="Arial"/>
                <a:hlinkClick r:id="rId5"/>
              </a:rPr>
              <a:t>https://www.youtube.com/watch?v=_yrcN8zsFgQ&amp;ab_channel=72antey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06" name="CustomShape 10"/>
          <p:cNvSpPr/>
          <p:nvPr/>
        </p:nvSpPr>
        <p:spPr>
          <a:xfrm>
            <a:off x="622440" y="4494960"/>
            <a:ext cx="548820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Arial"/>
                <a:ea typeface="Arial"/>
              </a:rPr>
              <a:t>Видео сюжет на телевидении «Регион Тюмень» программа «Новости» и презентация проекта в отеле «VOSTOK»: </a:t>
            </a:r>
            <a:r>
              <a:rPr b="0" lang="en-US" sz="1100" spc="-1" strike="noStrike" u="sng">
                <a:solidFill>
                  <a:srgbClr val="ccccff"/>
                </a:solidFill>
                <a:uFillTx/>
                <a:latin typeface="Arial"/>
                <a:ea typeface="Arial"/>
                <a:hlinkClick r:id="rId6"/>
              </a:rPr>
              <a:t>https://www.youtube.com/watch?v=GmZOzwUrais&amp;ab_channel=72antey</a:t>
            </a:r>
            <a:endParaRPr b="0" lang="ru-R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2008-04-03T08:52:34Z</dcterms:created>
  <dc:creator>Chikishevaev</dc:creator>
  <dc:description/>
  <dc:language>ru-RU</dc:language>
  <cp:lastModifiedBy/>
  <dcterms:modified xsi:type="dcterms:W3CDTF">2023-01-11T10:41:59Z</dcterms:modified>
  <cp:revision>2</cp:revision>
  <dc:subject/>
  <dc:title/>
</cp:coreProperties>
</file>